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0"/>
  </p:sldMasterIdLst>
  <p:notesMasterIdLst>
    <p:notesMasterId r:id="rId99"/>
  </p:notesMasterIdLst>
  <p:handoutMasterIdLst>
    <p:handoutMasterId r:id="rId100"/>
  </p:handoutMasterIdLst>
  <p:sldIdLst>
    <p:sldId id="664" r:id="rId61"/>
    <p:sldId id="665" r:id="rId62"/>
    <p:sldId id="588" r:id="rId63"/>
    <p:sldId id="652" r:id="rId64"/>
    <p:sldId id="653" r:id="rId65"/>
    <p:sldId id="654" r:id="rId66"/>
    <p:sldId id="655" r:id="rId67"/>
    <p:sldId id="656" r:id="rId68"/>
    <p:sldId id="657" r:id="rId69"/>
    <p:sldId id="658" r:id="rId70"/>
    <p:sldId id="659" r:id="rId71"/>
    <p:sldId id="660" r:id="rId72"/>
    <p:sldId id="661" r:id="rId73"/>
    <p:sldId id="662" r:id="rId74"/>
    <p:sldId id="605" r:id="rId75"/>
    <p:sldId id="606" r:id="rId76"/>
    <p:sldId id="607" r:id="rId77"/>
    <p:sldId id="609" r:id="rId78"/>
    <p:sldId id="630" r:id="rId79"/>
    <p:sldId id="663" r:id="rId80"/>
    <p:sldId id="612" r:id="rId81"/>
    <p:sldId id="613" r:id="rId82"/>
    <p:sldId id="614" r:id="rId83"/>
    <p:sldId id="615" r:id="rId84"/>
    <p:sldId id="611" r:id="rId85"/>
    <p:sldId id="610" r:id="rId86"/>
    <p:sldId id="620" r:id="rId87"/>
    <p:sldId id="645" r:id="rId88"/>
    <p:sldId id="647" r:id="rId89"/>
    <p:sldId id="646" r:id="rId90"/>
    <p:sldId id="648" r:id="rId91"/>
    <p:sldId id="632" r:id="rId92"/>
    <p:sldId id="636" r:id="rId93"/>
    <p:sldId id="635" r:id="rId94"/>
    <p:sldId id="628" r:id="rId95"/>
    <p:sldId id="597" r:id="rId96"/>
    <p:sldId id="651" r:id="rId97"/>
    <p:sldId id="595"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47" autoAdjust="0"/>
    <p:restoredTop sz="70196" autoAdjust="0"/>
  </p:normalViewPr>
  <p:slideViewPr>
    <p:cSldViewPr snapToGrid="0" snapToObjects="1" showGuides="1">
      <p:cViewPr varScale="1">
        <p:scale>
          <a:sx n="81" d="100"/>
          <a:sy n="81" d="100"/>
        </p:scale>
        <p:origin x="1968" y="96"/>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3.xml"/><Relationship Id="rId68" Type="http://schemas.openxmlformats.org/officeDocument/2006/relationships/slide" Target="slides/slide8.xml"/><Relationship Id="rId84" Type="http://schemas.openxmlformats.org/officeDocument/2006/relationships/slide" Target="slides/slide24.xml"/><Relationship Id="rId89" Type="http://schemas.openxmlformats.org/officeDocument/2006/relationships/slide" Target="slides/slide29.xml"/><Relationship Id="rId7" Type="http://schemas.openxmlformats.org/officeDocument/2006/relationships/customXml" Target="../customXml/item7.xml"/><Relationship Id="rId71" Type="http://schemas.openxmlformats.org/officeDocument/2006/relationships/slide" Target="slides/slide11.xml"/><Relationship Id="rId92"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slide" Target="slides/slide6.xml"/><Relationship Id="rId74" Type="http://schemas.openxmlformats.org/officeDocument/2006/relationships/slide" Target="slides/slide14.xml"/><Relationship Id="rId79" Type="http://schemas.openxmlformats.org/officeDocument/2006/relationships/slide" Target="slides/slide19.xml"/><Relationship Id="rId87" Type="http://schemas.openxmlformats.org/officeDocument/2006/relationships/slide" Target="slides/slide27.xml"/><Relationship Id="rId102" Type="http://schemas.openxmlformats.org/officeDocument/2006/relationships/viewProps" Target="viewProps.xml"/><Relationship Id="rId5" Type="http://schemas.openxmlformats.org/officeDocument/2006/relationships/customXml" Target="../customXml/item5.xml"/><Relationship Id="rId61" Type="http://schemas.openxmlformats.org/officeDocument/2006/relationships/slide" Target="slides/slide1.xml"/><Relationship Id="rId82" Type="http://schemas.openxmlformats.org/officeDocument/2006/relationships/slide" Target="slides/slide22.xml"/><Relationship Id="rId90" Type="http://schemas.openxmlformats.org/officeDocument/2006/relationships/slide" Target="slides/slide30.xml"/><Relationship Id="rId95" Type="http://schemas.openxmlformats.org/officeDocument/2006/relationships/slide" Target="slides/slide35.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slide" Target="slides/slide4.xml"/><Relationship Id="rId69" Type="http://schemas.openxmlformats.org/officeDocument/2006/relationships/slide" Target="slides/slide9.xml"/><Relationship Id="rId77" Type="http://schemas.openxmlformats.org/officeDocument/2006/relationships/slide" Target="slides/slide17.xml"/><Relationship Id="rId100"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2.xml"/><Relationship Id="rId80" Type="http://schemas.openxmlformats.org/officeDocument/2006/relationships/slide" Target="slides/slide20.xml"/><Relationship Id="rId85" Type="http://schemas.openxmlformats.org/officeDocument/2006/relationships/slide" Target="slides/slide25.xml"/><Relationship Id="rId93" Type="http://schemas.openxmlformats.org/officeDocument/2006/relationships/slide" Target="slides/slide33.xml"/><Relationship Id="rId98"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slide" Target="slides/slide7.xml"/><Relationship Id="rId103"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slide" Target="slides/slide2.xml"/><Relationship Id="rId70" Type="http://schemas.openxmlformats.org/officeDocument/2006/relationships/slide" Target="slides/slide10.xml"/><Relationship Id="rId75" Type="http://schemas.openxmlformats.org/officeDocument/2006/relationships/slide" Target="slides/slide15.xml"/><Relationship Id="rId83" Type="http://schemas.openxmlformats.org/officeDocument/2006/relationships/slide" Target="slides/slide23.xml"/><Relationship Id="rId88" Type="http://schemas.openxmlformats.org/officeDocument/2006/relationships/slide" Target="slides/slide28.xml"/><Relationship Id="rId91" Type="http://schemas.openxmlformats.org/officeDocument/2006/relationships/slide" Target="slides/slide31.xml"/><Relationship Id="rId96"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slideMaster" Target="slideMasters/slideMaster1.xml"/><Relationship Id="rId65" Type="http://schemas.openxmlformats.org/officeDocument/2006/relationships/slide" Target="slides/slide5.xml"/><Relationship Id="rId73" Type="http://schemas.openxmlformats.org/officeDocument/2006/relationships/slide" Target="slides/slide13.xml"/><Relationship Id="rId78" Type="http://schemas.openxmlformats.org/officeDocument/2006/relationships/slide" Target="slides/slide18.xml"/><Relationship Id="rId81" Type="http://schemas.openxmlformats.org/officeDocument/2006/relationships/slide" Target="slides/slide21.xml"/><Relationship Id="rId86" Type="http://schemas.openxmlformats.org/officeDocument/2006/relationships/slide" Target="slides/slide26.xml"/><Relationship Id="rId94" Type="http://schemas.openxmlformats.org/officeDocument/2006/relationships/slide" Target="slides/slide34.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6.xml"/><Relationship Id="rId97" Type="http://schemas.openxmlformats.org/officeDocument/2006/relationships/slide" Target="slides/slide37.xml"/><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6BD4A128-086E-45D8-864E-03C60680B8CC}" type="presOf" srcId="{9C43EF96-880D-4D10-BF63-391E9B7AFE3E}" destId="{A9478C8A-3AB2-4EE2-A7E7-78BE432676E7}" srcOrd="1" destOrd="0" presId="urn:microsoft.com/office/officeart/2005/8/layout/process1"/>
    <dgm:cxn modelId="{E3178798-1057-4897-BE71-A5AB6B51F81E}" type="presOf" srcId="{C123C785-E9AF-43BA-95C0-5999392204DE}" destId="{59588751-942C-44C8-9FC4-242EC47CCE3E}" srcOrd="0" destOrd="0" presId="urn:microsoft.com/office/officeart/2005/8/layout/process1"/>
    <dgm:cxn modelId="{350659D0-1D8F-422E-A2CF-0678FC20FB25}" type="presOf" srcId="{2DC01E54-415C-45F4-B32E-48A28D1B3BCC}" destId="{03ED1299-AD0E-41BD-807D-BEFEDC2117BE}"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032BC1C4-08B0-41BF-949C-D418BA7A89CF}" type="presOf" srcId="{148CE2E7-B6CB-4806-BF2B-D9359E2390C6}" destId="{EDBB2C39-1564-461B-861A-77ADC2DB3FD1}" srcOrd="0" destOrd="0" presId="urn:microsoft.com/office/officeart/2005/8/layout/process1"/>
    <dgm:cxn modelId="{5EA38832-7B69-45F3-A2C9-4D6408FC698E}" type="presOf" srcId="{9C43EF96-880D-4D10-BF63-391E9B7AFE3E}" destId="{B42DF14D-836F-49BC-B862-BE82FF06EE5E}" srcOrd="0" destOrd="0" presId="urn:microsoft.com/office/officeart/2005/8/layout/process1"/>
    <dgm:cxn modelId="{8C36BC74-A51F-4BB0-B2AA-57DA99228748}" type="presOf" srcId="{C123C785-E9AF-43BA-95C0-5999392204DE}" destId="{72540074-A9D2-4F26-B946-A12D6BB162DD}" srcOrd="1" destOrd="0" presId="urn:microsoft.com/office/officeart/2005/8/layout/process1"/>
    <dgm:cxn modelId="{5A77759A-374C-40F5-96DE-242C8E34BBAC}" type="presOf" srcId="{7F128448-4AC9-46CC-95F9-456658D3E9EE}" destId="{C81B985E-C1F5-4049-BF0A-22EB57188126}" srcOrd="0" destOrd="0" presId="urn:microsoft.com/office/officeart/2005/8/layout/process1"/>
    <dgm:cxn modelId="{26E98465-6F28-4FEA-B4DE-07E51C596CD6}" type="presOf" srcId="{52F4C662-E6D4-4553-97DA-FE5F114E29E5}" destId="{34436C8A-16A0-470A-900B-C6CF9163E51C}"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DD9FD26-CEF7-4D38-8AB1-A6A81FC005BF}" srcId="{52F4C662-E6D4-4553-97DA-FE5F114E29E5}" destId="{2DC01E54-415C-45F4-B32E-48A28D1B3BCC}" srcOrd="1" destOrd="0" parTransId="{1884594D-6DBF-48DF-A6A3-D8884D438D0A}" sibTransId="{9C43EF96-880D-4D10-BF63-391E9B7AFE3E}"/>
    <dgm:cxn modelId="{0FC9E2CE-3FEC-46DA-B1EE-7CFEACC84973}" type="presParOf" srcId="{34436C8A-16A0-470A-900B-C6CF9163E51C}" destId="{EDBB2C39-1564-461B-861A-77ADC2DB3FD1}" srcOrd="0" destOrd="0" presId="urn:microsoft.com/office/officeart/2005/8/layout/process1"/>
    <dgm:cxn modelId="{FA238398-99E2-4C75-8F39-85152E0F4C6E}" type="presParOf" srcId="{34436C8A-16A0-470A-900B-C6CF9163E51C}" destId="{59588751-942C-44C8-9FC4-242EC47CCE3E}" srcOrd="1" destOrd="0" presId="urn:microsoft.com/office/officeart/2005/8/layout/process1"/>
    <dgm:cxn modelId="{C623306D-A22F-403A-B38B-E9D1BA48F88C}" type="presParOf" srcId="{59588751-942C-44C8-9FC4-242EC47CCE3E}" destId="{72540074-A9D2-4F26-B946-A12D6BB162DD}" srcOrd="0" destOrd="0" presId="urn:microsoft.com/office/officeart/2005/8/layout/process1"/>
    <dgm:cxn modelId="{30FBB406-BE5E-4DEF-836E-8470DD2B9872}" type="presParOf" srcId="{34436C8A-16A0-470A-900B-C6CF9163E51C}" destId="{03ED1299-AD0E-41BD-807D-BEFEDC2117BE}" srcOrd="2" destOrd="0" presId="urn:microsoft.com/office/officeart/2005/8/layout/process1"/>
    <dgm:cxn modelId="{24FAB756-41FF-491B-8888-247B64A68FFA}" type="presParOf" srcId="{34436C8A-16A0-470A-900B-C6CF9163E51C}" destId="{B42DF14D-836F-49BC-B862-BE82FF06EE5E}" srcOrd="3" destOrd="0" presId="urn:microsoft.com/office/officeart/2005/8/layout/process1"/>
    <dgm:cxn modelId="{7B4D0B9C-2668-47D7-98BB-2869886658CF}" type="presParOf" srcId="{B42DF14D-836F-49BC-B862-BE82FF06EE5E}" destId="{A9478C8A-3AB2-4EE2-A7E7-78BE432676E7}" srcOrd="0" destOrd="0" presId="urn:microsoft.com/office/officeart/2005/8/layout/process1"/>
    <dgm:cxn modelId="{B67ED54A-85B9-438D-8387-580FEBA6A0DD}"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10D0D37C-FFC2-4FD8-B526-F802789FE83F}" type="presOf" srcId="{56B589E9-1364-4F13-9F7A-C15B141EE5A1}" destId="{D28BD820-0A58-4F55-A8B4-7F593271FC34}" srcOrd="0" destOrd="0" presId="urn:microsoft.com/office/officeart/2005/8/layout/hList6"/>
    <dgm:cxn modelId="{A170A7DD-584C-4D5A-B7F4-030F11A0D2DF}" type="presOf" srcId="{1233F91E-EA75-479B-853C-C9436F916126}" destId="{4328E184-6E2A-46D8-9F2A-0E624F1C6DDC}" srcOrd="0" destOrd="0"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4A71D8EE-5CC6-485D-8DE9-7595A7BA7CBA}" srcId="{77E5DEB1-B7A7-4FDC-A489-834AF23ADFA4}" destId="{56B589E9-1364-4F13-9F7A-C15B141EE5A1}" srcOrd="1" destOrd="0" parTransId="{63DA9313-32C2-4CFC-B464-D5FD6E72F99E}" sibTransId="{3EC09D14-06F5-4EE0-80D8-7613E7FA3606}"/>
    <dgm:cxn modelId="{2EA2235A-EB5D-4D05-B74E-511C99A73B7D}" type="presOf" srcId="{A51E48F5-FA59-42C7-BA63-BFE1E1523A2B}" destId="{3A187FBD-F297-4F17-A660-B95932053297}" srcOrd="0" destOrd="0" presId="urn:microsoft.com/office/officeart/2005/8/layout/hList6"/>
    <dgm:cxn modelId="{417F5E66-D623-4182-8504-6B1F07DC1087}" type="presOf" srcId="{77E5DEB1-B7A7-4FDC-A489-834AF23ADFA4}" destId="{3989E14C-ADC4-4395-B744-E088751A5CFB}"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512954D7-FA35-4D53-A8DA-71D9E8105F29}" type="presParOf" srcId="{3989E14C-ADC4-4395-B744-E088751A5CFB}" destId="{3A187FBD-F297-4F17-A660-B95932053297}" srcOrd="0" destOrd="0" presId="urn:microsoft.com/office/officeart/2005/8/layout/hList6"/>
    <dgm:cxn modelId="{F8509FA3-ECEE-4246-9522-0B7BF1B579EF}" type="presParOf" srcId="{3989E14C-ADC4-4395-B744-E088751A5CFB}" destId="{BDDD995F-CC6F-4281-B22A-93C84BD84E99}" srcOrd="1" destOrd="0" presId="urn:microsoft.com/office/officeart/2005/8/layout/hList6"/>
    <dgm:cxn modelId="{579724AA-80BA-4973-9DBC-6C5E9015F29C}" type="presParOf" srcId="{3989E14C-ADC4-4395-B744-E088751A5CFB}" destId="{D28BD820-0A58-4F55-A8B4-7F593271FC34}" srcOrd="2" destOrd="0" presId="urn:microsoft.com/office/officeart/2005/8/layout/hList6"/>
    <dgm:cxn modelId="{C69000A7-1AB1-4D7A-B2A4-5A660FBE7F32}" type="presParOf" srcId="{3989E14C-ADC4-4395-B744-E088751A5CFB}" destId="{66F1A76E-07B9-4588-9CA3-83B764C27F8A}" srcOrd="3" destOrd="0" presId="urn:microsoft.com/office/officeart/2005/8/layout/hList6"/>
    <dgm:cxn modelId="{A22FA784-41BB-4AF9-9F32-A6EB6B36823A}"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Visualization</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visual variable</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a:t>
          </a:r>
          <a:r>
            <a:rPr lang="en-US" sz="1600" dirty="0" err="1" smtClean="0"/>
            <a:t>view.scale</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2AED64DC-1088-4508-91DE-4A0903B2DAEF}">
      <dgm:prSet custT="1"/>
      <dgm:spPr/>
      <dgm:t>
        <a:bodyPr/>
        <a:lstStyle/>
        <a:p>
          <a:r>
            <a:rPr lang="en-US" sz="1600" b="1" dirty="0" smtClean="0"/>
            <a:t>Popups</a:t>
          </a:r>
          <a:endParaRPr lang="en-GB" sz="1600" dirty="0"/>
        </a:p>
      </dgm:t>
    </dgm:pt>
    <dgm:pt modelId="{1E9C71B3-75F5-47E7-9915-0A22928F16B7}" type="parTrans" cxnId="{839BF64A-43FC-45C4-8970-6C7C3EEE9CA1}">
      <dgm:prSet/>
      <dgm:spPr/>
      <dgm:t>
        <a:bodyPr/>
        <a:lstStyle/>
        <a:p>
          <a:endParaRPr lang="en-GB"/>
        </a:p>
      </dgm:t>
    </dgm:pt>
    <dgm:pt modelId="{1C4CEFE0-996F-4418-9D81-31C69DBA9CBB}" type="sibTrans" cxnId="{839BF64A-43FC-45C4-8970-6C7C3EEE9CA1}">
      <dgm:prSet/>
      <dgm:spPr/>
      <dgm:t>
        <a:bodyPr/>
        <a:lstStyle/>
        <a:p>
          <a:endParaRPr lang="en-GB"/>
        </a:p>
      </dgm:t>
    </dgm:pt>
    <dgm:pt modelId="{F7CC8597-F60D-43AE-A2D8-0AF7CCD14322}">
      <dgm:prSet custT="1"/>
      <dgm:spPr/>
      <dgm:t>
        <a:bodyPr/>
        <a:lstStyle/>
        <a:p>
          <a:r>
            <a:rPr lang="en-US" sz="1600" b="1" dirty="0" smtClean="0"/>
            <a:t>Alias</a:t>
          </a:r>
          <a:endParaRPr lang="en-GB" sz="1600" dirty="0"/>
        </a:p>
      </dgm:t>
    </dgm:pt>
    <dgm:pt modelId="{02B60C24-8926-4651-B724-A3D1C385A88A}" type="parTrans" cxnId="{B03FBCBC-68D7-4FC5-8815-4EEEDFAC06FE}">
      <dgm:prSet/>
      <dgm:spPr/>
      <dgm:t>
        <a:bodyPr/>
        <a:lstStyle/>
        <a:p>
          <a:endParaRPr lang="en-GB"/>
        </a:p>
      </dgm:t>
    </dgm:pt>
    <dgm:pt modelId="{5FE98B89-7036-4EDF-89E9-8190476F2FBA}" type="sibTrans" cxnId="{B03FBCBC-68D7-4FC5-8815-4EEEDFAC06FE}">
      <dgm:prSet/>
      <dgm:spPr/>
      <dgm:t>
        <a:bodyPr/>
        <a:lstStyle/>
        <a:p>
          <a:endParaRPr lang="en-GB"/>
        </a:p>
      </dgm:t>
    </dgm:pt>
    <dgm:pt modelId="{22BD5786-E26A-4327-9F03-80FC6D1E8951}">
      <dgm:prSet custT="1"/>
      <dgm:spPr/>
      <dgm:t>
        <a:bodyPr/>
        <a:lstStyle/>
        <a:p>
          <a:r>
            <a:rPr lang="en-US" sz="1600" dirty="0" smtClean="0"/>
            <a:t>Use Expressions to </a:t>
          </a:r>
          <a:r>
            <a:rPr lang="en-GB" sz="1600" dirty="0" smtClean="0"/>
            <a:t>return values for display in the view's popup</a:t>
          </a:r>
          <a:endParaRPr lang="en-US" sz="1600" dirty="0"/>
        </a:p>
      </dgm:t>
    </dgm:pt>
    <dgm:pt modelId="{F3852BEB-59DE-4CE9-A69D-EF9561737E6F}" type="parTrans" cxnId="{B3516B96-CEFF-41E3-89F5-35191C83541B}">
      <dgm:prSet/>
      <dgm:spPr/>
      <dgm:t>
        <a:bodyPr/>
        <a:lstStyle/>
        <a:p>
          <a:endParaRPr lang="en-GB"/>
        </a:p>
      </dgm:t>
    </dgm:pt>
    <dgm:pt modelId="{09C33F6A-3457-43B8-8642-F47775B8F3FC}" type="sibTrans" cxnId="{B3516B96-CEFF-41E3-89F5-35191C83541B}">
      <dgm:prSet/>
      <dgm:spPr/>
      <dgm:t>
        <a:bodyPr/>
        <a:lstStyle/>
        <a:p>
          <a:endParaRPr lang="en-GB"/>
        </a:p>
      </dgm:t>
    </dgm:pt>
    <dgm:pt modelId="{50498463-CBD9-4A9E-B121-39B693EA2C23}">
      <dgm:prSet custT="1"/>
      <dgm:spPr/>
      <dgm:t>
        <a:bodyPr/>
        <a:lstStyle/>
        <a:p>
          <a:endParaRPr lang="en-US" sz="1600" dirty="0"/>
        </a:p>
      </dgm:t>
    </dgm:pt>
    <dgm:pt modelId="{1E178398-E9F9-4A97-97F3-AED5076DE6A8}" type="parTrans" cxnId="{90DB7BD6-BC74-4CBB-ACD4-A29A76744AAA}">
      <dgm:prSet/>
      <dgm:spPr/>
      <dgm:t>
        <a:bodyPr/>
        <a:lstStyle/>
        <a:p>
          <a:endParaRPr lang="en-GB"/>
        </a:p>
      </dgm:t>
    </dgm:pt>
    <dgm:pt modelId="{14D80BB3-69A5-4D78-94A2-078BCBF760BE}" type="sibTrans" cxnId="{90DB7BD6-BC74-4CBB-ACD4-A29A76744AAA}">
      <dgm:prSet/>
      <dgm:spPr/>
      <dgm:t>
        <a:bodyPr/>
        <a:lstStyle/>
        <a:p>
          <a:endParaRPr lang="en-GB"/>
        </a:p>
      </dgm:t>
    </dgm:pt>
    <dgm:pt modelId="{733F82BC-C28E-46AF-80A0-0653D7F6A843}">
      <dgm:prSet custT="1"/>
      <dgm:spPr/>
      <dgm:t>
        <a:bodyPr/>
        <a:lstStyle/>
        <a:p>
          <a:r>
            <a:rPr lang="en-US" sz="1600" dirty="0" smtClean="0"/>
            <a:t>Global Variables</a:t>
          </a:r>
          <a:endParaRPr lang="en-US" sz="1600" dirty="0"/>
        </a:p>
      </dgm:t>
    </dgm:pt>
    <dgm:pt modelId="{C6697FB3-B537-457B-ABDA-FE21D3167D30}" type="parTrans" cxnId="{8765E8EF-EAF0-4930-853B-89AC66FC3D2B}">
      <dgm:prSet/>
      <dgm:spPr/>
      <dgm:t>
        <a:bodyPr/>
        <a:lstStyle/>
        <a:p>
          <a:endParaRPr lang="en-GB"/>
        </a:p>
      </dgm:t>
    </dgm:pt>
    <dgm:pt modelId="{875291B6-C156-4063-A5F2-02EEF933905D}" type="sibTrans" cxnId="{8765E8EF-EAF0-4930-853B-89AC66FC3D2B}">
      <dgm:prSet/>
      <dgm:spPr/>
      <dgm:t>
        <a:bodyPr/>
        <a:lstStyle/>
        <a:p>
          <a:endParaRPr lang="en-GB"/>
        </a:p>
      </dgm:t>
    </dgm:pt>
    <dgm:pt modelId="{26F239C8-36E0-4E12-BC5B-6210B69BC742}">
      <dgm:prSet custT="1"/>
      <dgm:spPr/>
      <dgm:t>
        <a:bodyPr/>
        <a:lstStyle/>
        <a:p>
          <a:r>
            <a:rPr lang="en-US" sz="1600" dirty="0" smtClean="0"/>
            <a:t>$feature</a:t>
          </a:r>
          <a:endParaRPr lang="en-US" sz="1600" dirty="0"/>
        </a:p>
      </dgm:t>
    </dgm:pt>
    <dgm:pt modelId="{241F6769-E8B0-472E-A76C-1F9425D99FC2}" type="parTrans" cxnId="{D96DD89D-7FF7-4322-A4F5-E58C19AFA194}">
      <dgm:prSet/>
      <dgm:spPr/>
      <dgm:t>
        <a:bodyPr/>
        <a:lstStyle/>
        <a:p>
          <a:endParaRPr lang="en-GB"/>
        </a:p>
      </dgm:t>
    </dgm:pt>
    <dgm:pt modelId="{E7B0B958-16B1-4F1F-B982-C18E3BAEFED6}" type="sibTrans" cxnId="{D96DD89D-7FF7-4322-A4F5-E58C19AFA194}">
      <dgm:prSet/>
      <dgm:spPr/>
      <dgm:t>
        <a:bodyPr/>
        <a:lstStyle/>
        <a:p>
          <a:endParaRPr lang="en-GB"/>
        </a:p>
      </dgm:t>
    </dgm:pt>
    <dgm:pt modelId="{371620A2-3E6C-4AD0-9ECC-A290556322B3}">
      <dgm:prSet custT="1"/>
      <dgm:spPr/>
      <dgm:t>
        <a:bodyPr/>
        <a:lstStyle/>
        <a:p>
          <a:r>
            <a:rPr lang="en-US" sz="1600" dirty="0" smtClean="0"/>
            <a:t>Use Expressions to </a:t>
          </a:r>
          <a:r>
            <a:rPr lang="en-GB" sz="1600" dirty="0" smtClean="0"/>
            <a:t>evaluate a numeric value and return a string alias representing that value</a:t>
          </a:r>
          <a:endParaRPr lang="en-US" sz="1600" dirty="0"/>
        </a:p>
      </dgm:t>
    </dgm:pt>
    <dgm:pt modelId="{7463E0EF-17AD-4546-9BCB-7B26EDAE7998}" type="parTrans" cxnId="{E3C2B0DF-FD18-44DE-AF98-C92FCAD8D3BE}">
      <dgm:prSet/>
      <dgm:spPr/>
      <dgm:t>
        <a:bodyPr/>
        <a:lstStyle/>
        <a:p>
          <a:endParaRPr lang="en-GB"/>
        </a:p>
      </dgm:t>
    </dgm:pt>
    <dgm:pt modelId="{D821B83D-6FFF-4B9E-BDDB-364B987F6C11}" type="sibTrans" cxnId="{E3C2B0DF-FD18-44DE-AF98-C92FCAD8D3BE}">
      <dgm:prSet/>
      <dgm:spPr/>
      <dgm:t>
        <a:bodyPr/>
        <a:lstStyle/>
        <a:p>
          <a:endParaRPr lang="en-GB"/>
        </a:p>
      </dgm:t>
    </dgm:pt>
    <dgm:pt modelId="{E6CDDC7B-1788-48BC-9A47-D6865A7D692D}">
      <dgm:prSet custT="1"/>
      <dgm:spPr/>
      <dgm:t>
        <a:bodyPr/>
        <a:lstStyle/>
        <a:p>
          <a:endParaRPr lang="en-US" sz="1600" dirty="0"/>
        </a:p>
      </dgm:t>
    </dgm:pt>
    <dgm:pt modelId="{15BB38D4-C52E-4E62-8651-6F236F222107}" type="parTrans" cxnId="{0FBCFF0A-2FA5-420E-BA0B-FEA7CABE7E82}">
      <dgm:prSet/>
      <dgm:spPr/>
      <dgm:t>
        <a:bodyPr/>
        <a:lstStyle/>
        <a:p>
          <a:endParaRPr lang="en-GB"/>
        </a:p>
      </dgm:t>
    </dgm:pt>
    <dgm:pt modelId="{913F39E1-0BF4-4AAF-B425-AAEA9FACFBA0}" type="sibTrans" cxnId="{0FBCFF0A-2FA5-420E-BA0B-FEA7CABE7E82}">
      <dgm:prSet/>
      <dgm:spPr/>
      <dgm:t>
        <a:bodyPr/>
        <a:lstStyle/>
        <a:p>
          <a:endParaRPr lang="en-GB"/>
        </a:p>
      </dgm:t>
    </dgm:pt>
    <dgm:pt modelId="{69EBC852-64F6-41BC-862D-45EF09616D19}">
      <dgm:prSet custT="1"/>
      <dgm:spPr/>
      <dgm:t>
        <a:bodyPr/>
        <a:lstStyle/>
        <a:p>
          <a:r>
            <a:rPr lang="en-US" sz="1600" dirty="0" smtClean="0"/>
            <a:t>Global Variables</a:t>
          </a:r>
          <a:endParaRPr lang="en-US" sz="1600" dirty="0"/>
        </a:p>
      </dgm:t>
    </dgm:pt>
    <dgm:pt modelId="{7E27EC05-D694-48A7-9048-529F8BC4717E}" type="parTrans" cxnId="{6096FE3F-F00B-44D3-8029-76C3470BAC0A}">
      <dgm:prSet/>
      <dgm:spPr/>
      <dgm:t>
        <a:bodyPr/>
        <a:lstStyle/>
        <a:p>
          <a:endParaRPr lang="en-GB"/>
        </a:p>
      </dgm:t>
    </dgm:pt>
    <dgm:pt modelId="{93167253-BFEA-4433-ABD0-970A41D565D0}" type="sibTrans" cxnId="{6096FE3F-F00B-44D3-8029-76C3470BAC0A}">
      <dgm:prSet/>
      <dgm:spPr/>
      <dgm:t>
        <a:bodyPr/>
        <a:lstStyle/>
        <a:p>
          <a:endParaRPr lang="en-GB"/>
        </a:p>
      </dgm:t>
    </dgm:pt>
    <dgm:pt modelId="{77408C6D-B6CE-4FFE-92B9-FF9E9CEF5190}">
      <dgm:prSet custT="1"/>
      <dgm:spPr/>
      <dgm:t>
        <a:bodyPr/>
        <a:lstStyle/>
        <a:p>
          <a:r>
            <a:rPr lang="en-US" sz="1600" dirty="0" smtClean="0"/>
            <a:t>$value</a:t>
          </a:r>
          <a:endParaRPr lang="en-US" sz="1600" dirty="0"/>
        </a:p>
      </dgm:t>
    </dgm:pt>
    <dgm:pt modelId="{22A183F7-DFCC-4EAA-ACE3-C4DF6E004118}" type="parTrans" cxnId="{66E195F4-9886-4B4F-9BAA-108CB16096A5}">
      <dgm:prSet/>
      <dgm:spPr/>
      <dgm:t>
        <a:bodyPr/>
        <a:lstStyle/>
        <a:p>
          <a:endParaRPr lang="en-GB"/>
        </a:p>
      </dgm:t>
    </dgm:pt>
    <dgm:pt modelId="{08D5FC94-4E23-4660-8882-A32AFF585BAF}" type="sibTrans" cxnId="{66E195F4-9886-4B4F-9BAA-108CB16096A5}">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819B9628-7D34-45D2-82C4-408F4139FBD3}">
      <dgm:prSet phldrT="[Text]" custT="1"/>
      <dgm:spPr/>
      <dgm:t>
        <a:bodyPr/>
        <a:lstStyle/>
        <a:p>
          <a:r>
            <a:rPr lang="en-US" sz="1600" dirty="0" smtClean="0"/>
            <a:t>Global Variables</a:t>
          </a:r>
          <a:endParaRPr lang="en-US" sz="1600" dirty="0"/>
        </a:p>
      </dgm:t>
    </dgm:pt>
    <dgm:pt modelId="{B6DC1F13-6651-4BA9-85EB-DCC63CC8B591}" type="sibTrans" cxnId="{08C41C25-9CA6-418F-B587-4D62B641963B}">
      <dgm:prSet/>
      <dgm:spPr/>
      <dgm:t>
        <a:bodyPr/>
        <a:lstStyle/>
        <a:p>
          <a:endParaRPr lang="en-GB"/>
        </a:p>
      </dgm:t>
    </dgm:pt>
    <dgm:pt modelId="{89A8ECF4-21A9-45E7-9014-D4D682DAEEA2}" type="parTrans" cxnId="{08C41C25-9CA6-418F-B587-4D62B641963B}">
      <dgm:prSet/>
      <dgm:spPr/>
      <dgm:t>
        <a:bodyPr/>
        <a:lstStyle/>
        <a:p>
          <a:endParaRPr lang="en-GB"/>
        </a:p>
      </dgm:t>
    </dgm:pt>
    <dgm:pt modelId="{409286F3-F133-4780-988F-247AEADD4826}" type="sibTrans" cxnId="{E76D1FF3-6330-44E2-A421-1AC4FA266E70}">
      <dgm:prSet/>
      <dgm:spPr/>
      <dgm:t>
        <a:bodyPr/>
        <a:lstStyle/>
        <a:p>
          <a:endParaRPr lang="en-GB"/>
        </a:p>
      </dgm:t>
    </dgm:pt>
    <dgm:pt modelId="{A843B361-637C-4260-8E52-1F2720A974E6}" type="parTrans" cxnId="{E76D1FF3-6330-44E2-A421-1AC4FA266E70}">
      <dgm:prSet/>
      <dgm:spPr/>
      <dgm:t>
        <a:bodyPr/>
        <a:lstStyle/>
        <a:p>
          <a:endParaRPr lang="en-GB"/>
        </a:p>
      </dgm:t>
    </dgm:pt>
    <dgm:pt modelId="{0131197B-C143-4F42-B244-25AA23538111}">
      <dgm:prSet phldrT="[Text]" custT="1"/>
      <dgm:spPr/>
      <dgm:t>
        <a:bodyPr/>
        <a:lstStyle/>
        <a:p>
          <a:endParaRPr lang="en-US" sz="1600" dirty="0"/>
        </a:p>
      </dgm:t>
    </dgm:pt>
    <dgm:pt modelId="{3B7A5B25-8D6A-4F32-9A20-7E4B9BBDB70E}" type="sibTrans" cxnId="{D2A8EBEE-B62D-41A6-AD1E-D6056D4645E6}">
      <dgm:prSet/>
      <dgm:spPr/>
      <dgm:t>
        <a:bodyPr/>
        <a:lstStyle/>
        <a:p>
          <a:endParaRPr lang="en-GB"/>
        </a:p>
      </dgm:t>
    </dgm:pt>
    <dgm:pt modelId="{22F4E816-6849-44D7-864A-B2671BB174FF}" type="parTrans" cxnId="{D2A8EBEE-B62D-41A6-AD1E-D6056D4645E6}">
      <dgm:prSet/>
      <dgm:spPr/>
      <dgm:t>
        <a:bodyPr/>
        <a:lstStyle/>
        <a:p>
          <a:endParaRPr lang="en-GB"/>
        </a:p>
      </dgm:t>
    </dgm:pt>
    <dgm:pt modelId="{703E8861-9F23-4D6C-BCE5-4BC98E5B3FD9}">
      <dgm:prSet phldrT="[Text]"/>
      <dgm:spPr/>
      <dgm:t>
        <a:bodyPr/>
        <a:lstStyle/>
        <a:p>
          <a:r>
            <a:rPr lang="en-US" sz="1600" dirty="0" smtClean="0"/>
            <a:t>Use Expressions to provide values required for different types of label format and order</a:t>
          </a:r>
          <a:endParaRPr lang="en-US" sz="1600" dirty="0"/>
        </a:p>
      </dgm:t>
    </dgm:pt>
    <dgm:pt modelId="{7945F903-125B-4C60-8B0B-90B836FC80F1}" type="sibTrans" cxnId="{F3F92C8C-8A04-4F15-BB95-B36213886EBC}">
      <dgm:prSet/>
      <dgm:spPr/>
      <dgm:t>
        <a:bodyPr/>
        <a:lstStyle/>
        <a:p>
          <a:endParaRPr lang="en-GB"/>
        </a:p>
      </dgm:t>
    </dgm:pt>
    <dgm:pt modelId="{AABE4CC6-E9B3-4888-82BB-D61F2EB91F01}" type="parTrans" cxnId="{F3F92C8C-8A04-4F15-BB95-B36213886EBC}">
      <dgm:prSet/>
      <dgm:spPr/>
      <dgm:t>
        <a:bodyPr/>
        <a:lstStyle/>
        <a:p>
          <a:endParaRPr lang="en-GB"/>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5">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5">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5" custLinFactX="251633" custLinFactNeighborX="300000" custLinFactNeighborY="0">
        <dgm:presLayoutVars>
          <dgm:bulletEnabled val="1"/>
        </dgm:presLayoutVars>
      </dgm:prSet>
      <dgm:spPr/>
      <dgm:t>
        <a:bodyPr/>
        <a:lstStyle/>
        <a:p>
          <a:endParaRPr lang="en-GB"/>
        </a:p>
      </dgm:t>
    </dgm:pt>
    <dgm:pt modelId="{B410A178-C193-4C70-B7EA-DE96395B8E0C}" type="pres">
      <dgm:prSet presAssocID="{CEE337A6-703F-40FB-94EB-01F2CA6715FD}" presName="sibTrans" presStyleCnt="0"/>
      <dgm:spPr/>
    </dgm:pt>
    <dgm:pt modelId="{B2D667DA-CF2F-43F4-995F-3F3159314EC4}" type="pres">
      <dgm:prSet presAssocID="{2AED64DC-1088-4508-91DE-4A0903B2DAEF}" presName="node" presStyleLbl="node1" presStyleIdx="3" presStyleCnt="5" custLinFactX="-100000" custLinFactNeighborX="-108681">
        <dgm:presLayoutVars>
          <dgm:bulletEnabled val="1"/>
        </dgm:presLayoutVars>
      </dgm:prSet>
      <dgm:spPr/>
      <dgm:t>
        <a:bodyPr/>
        <a:lstStyle/>
        <a:p>
          <a:endParaRPr lang="en-GB"/>
        </a:p>
      </dgm:t>
    </dgm:pt>
    <dgm:pt modelId="{D8511993-E129-4C2C-A6FD-A237956A6CBF}" type="pres">
      <dgm:prSet presAssocID="{1C4CEFE0-996F-4418-9D81-31C69DBA9CBB}" presName="sibTrans" presStyleCnt="0"/>
      <dgm:spPr/>
    </dgm:pt>
    <dgm:pt modelId="{29FAF8A0-F5D9-476C-844A-28D3004CA21F}" type="pres">
      <dgm:prSet presAssocID="{F7CC8597-F60D-43AE-A2D8-0AF7CCD14322}" presName="node" presStyleLbl="node1" presStyleIdx="4" presStyleCnt="5" custLinFactX="-100000" custLinFactNeighborX="-105570">
        <dgm:presLayoutVars>
          <dgm:bulletEnabled val="1"/>
        </dgm:presLayoutVars>
      </dgm:prSet>
      <dgm:spPr/>
      <dgm:t>
        <a:bodyPr/>
        <a:lstStyle/>
        <a:p>
          <a:endParaRPr lang="en-GB"/>
        </a:p>
      </dgm:t>
    </dgm:pt>
  </dgm:ptLst>
  <dgm:cxnLst>
    <dgm:cxn modelId="{7A30E33E-1F05-4F8B-8A81-4B0FCF15B7DE}" type="presOf" srcId="{77E5DEB1-B7A7-4FDC-A489-834AF23ADFA4}" destId="{3989E14C-ADC4-4395-B744-E088751A5CFB}" srcOrd="0" destOrd="0" presId="urn:microsoft.com/office/officeart/2005/8/layout/hList6"/>
    <dgm:cxn modelId="{EFF5BA3D-515B-4909-B789-10BA426CAE05}" srcId="{A51E48F5-FA59-42C7-BA63-BFE1E1523A2B}" destId="{FC9142D5-CA5C-4E18-8DE7-24CD53506FF1}" srcOrd="2" destOrd="0" parTransId="{C8C31DF0-9D8F-42B9-A9F4-B09752AEE0F8}" sibTransId="{40BD5FBD-5FA0-470C-B281-8D8BA53173CF}"/>
    <dgm:cxn modelId="{155E6580-AA8E-458D-99D4-F793B049BE73}" type="presOf" srcId="{733F82BC-C28E-46AF-80A0-0653D7F6A843}" destId="{B2D667DA-CF2F-43F4-995F-3F3159314EC4}" srcOrd="0" destOrd="3" presId="urn:microsoft.com/office/officeart/2005/8/layout/hList6"/>
    <dgm:cxn modelId="{94284CF8-03CC-48DE-9CC3-C2FDF45D8B5D}" type="presOf" srcId="{371620A2-3E6C-4AD0-9ECC-A290556322B3}" destId="{29FAF8A0-F5D9-476C-844A-28D3004CA21F}" srcOrd="0" destOrd="1" presId="urn:microsoft.com/office/officeart/2005/8/layout/hList6"/>
    <dgm:cxn modelId="{89DC5AF2-3F98-4C86-87E6-6FBE222D7493}" type="presOf" srcId="{A51E48F5-FA59-42C7-BA63-BFE1E1523A2B}" destId="{3A187FBD-F297-4F17-A660-B95932053297}" srcOrd="0" destOrd="0" presId="urn:microsoft.com/office/officeart/2005/8/layout/hList6"/>
    <dgm:cxn modelId="{DFCD1E52-258A-4158-9BEF-A15B52FCBCDB}" type="presOf" srcId="{77408C6D-B6CE-4FFE-92B9-FF9E9CEF5190}" destId="{29FAF8A0-F5D9-476C-844A-28D3004CA21F}" srcOrd="0" destOrd="4" presId="urn:microsoft.com/office/officeart/2005/8/layout/hList6"/>
    <dgm:cxn modelId="{D21325F3-6D16-4432-8CE8-27F565B568FA}" type="presOf" srcId="{703E8861-9F23-4D6C-BCE5-4BC98E5B3FD9}" destId="{D28BD820-0A58-4F55-A8B4-7F593271FC34}" srcOrd="0" destOrd="1" presId="urn:microsoft.com/office/officeart/2005/8/layout/hList6"/>
    <dgm:cxn modelId="{B42750D9-5984-4B42-AF96-8429DBF8AEB5}" type="presOf" srcId="{F7CC8597-F60D-43AE-A2D8-0AF7CCD14322}" destId="{29FAF8A0-F5D9-476C-844A-28D3004CA21F}" srcOrd="0" destOrd="0" presId="urn:microsoft.com/office/officeart/2005/8/layout/hList6"/>
    <dgm:cxn modelId="{1C10EA48-97EB-4824-B11D-BE1D794CBCE5}" type="presOf" srcId="{1233F91E-EA75-479B-853C-C9436F916126}" destId="{4328E184-6E2A-46D8-9F2A-0E624F1C6DDC}"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D2A8EBEE-B62D-41A6-AD1E-D6056D4645E6}" srcId="{56B589E9-1364-4F13-9F7A-C15B141EE5A1}" destId="{0131197B-C143-4F42-B244-25AA23538111}" srcOrd="1" destOrd="0" parTransId="{22F4E816-6849-44D7-864A-B2671BB174FF}" sibTransId="{3B7A5B25-8D6A-4F32-9A20-7E4B9BBDB70E}"/>
    <dgm:cxn modelId="{F3F00691-BD0F-4C20-B86D-4F9A8FB97089}" srcId="{FC9142D5-CA5C-4E18-8DE7-24CD53506FF1}" destId="{96FFC1EF-6CC8-412C-970F-EB445DCA8479}" srcOrd="1" destOrd="0" parTransId="{0F14D642-AD60-45B8-A3AF-C542133946A4}" sibTransId="{14D33CC1-C43A-4642-8616-8A6479665C01}"/>
    <dgm:cxn modelId="{1CED5BA6-F40E-4DB4-90C4-164E867A5425}" srcId="{77E5DEB1-B7A7-4FDC-A489-834AF23ADFA4}" destId="{A51E48F5-FA59-42C7-BA63-BFE1E1523A2B}" srcOrd="0" destOrd="0" parTransId="{76980F00-2954-4B1B-9F2C-6621C0A1BB6E}" sibTransId="{D51635B5-0B76-48D0-828D-592BFC05A8FC}"/>
    <dgm:cxn modelId="{E3C2B0DF-FD18-44DE-AF98-C92FCAD8D3BE}" srcId="{F7CC8597-F60D-43AE-A2D8-0AF7CCD14322}" destId="{371620A2-3E6C-4AD0-9ECC-A290556322B3}" srcOrd="0" destOrd="0" parTransId="{7463E0EF-17AD-4546-9BCB-7B26EDAE7998}" sibTransId="{D821B83D-6FFF-4B9E-BDDB-364B987F6C11}"/>
    <dgm:cxn modelId="{22382A80-521C-41DB-ACCE-91BDE732E55A}" type="presOf" srcId="{22BD5786-E26A-4327-9F03-80FC6D1E8951}" destId="{B2D667DA-CF2F-43F4-995F-3F3159314EC4}" srcOrd="0" destOrd="1"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90DB7BD6-BC74-4CBB-ACD4-A29A76744AAA}" srcId="{2AED64DC-1088-4508-91DE-4A0903B2DAEF}" destId="{50498463-CBD9-4A9E-B121-39B693EA2C23}" srcOrd="1" destOrd="0" parTransId="{1E178398-E9F9-4A97-97F3-AED5076DE6A8}" sibTransId="{14D80BB3-69A5-4D78-94A2-078BCBF760BE}"/>
    <dgm:cxn modelId="{8765E8EF-EAF0-4930-853B-89AC66FC3D2B}" srcId="{2AED64DC-1088-4508-91DE-4A0903B2DAEF}" destId="{733F82BC-C28E-46AF-80A0-0653D7F6A843}" srcOrd="2" destOrd="0" parTransId="{C6697FB3-B537-457B-ABDA-FE21D3167D30}" sibTransId="{875291B6-C156-4063-A5F2-02EEF933905D}"/>
    <dgm:cxn modelId="{2B74A0F9-3ED9-49A7-8CB1-9B2261D8A70A}" srcId="{A51E48F5-FA59-42C7-BA63-BFE1E1523A2B}" destId="{BD3F234F-ADD5-4885-9777-27A21CE3D096}" srcOrd="1" destOrd="0" parTransId="{64833FAB-F316-45F4-BA78-96B5919D3977}" sibTransId="{58470394-25EB-4761-BD23-274CE7411229}"/>
    <dgm:cxn modelId="{F2D68E7B-0CFB-4812-A1D0-FA7D54898FEB}" type="presOf" srcId="{2AED64DC-1088-4508-91DE-4A0903B2DAEF}" destId="{B2D667DA-CF2F-43F4-995F-3F3159314EC4}" srcOrd="0" destOrd="0" presId="urn:microsoft.com/office/officeart/2005/8/layout/hList6"/>
    <dgm:cxn modelId="{F687E051-C7BC-48DB-8910-B3FA6FE124E5}" type="presOf" srcId="{69EBC852-64F6-41BC-862D-45EF09616D19}" destId="{29FAF8A0-F5D9-476C-844A-28D3004CA21F}" srcOrd="0" destOrd="3" presId="urn:microsoft.com/office/officeart/2005/8/layout/hList6"/>
    <dgm:cxn modelId="{0D1E9E40-F348-4A43-BC0E-FD945DC7577C}" type="presOf" srcId="{26F239C8-36E0-4E12-BC5B-6210B69BC742}" destId="{B2D667DA-CF2F-43F4-995F-3F3159314EC4}" srcOrd="0" destOrd="4" presId="urn:microsoft.com/office/officeart/2005/8/layout/hList6"/>
    <dgm:cxn modelId="{6096FE3F-F00B-44D3-8029-76C3470BAC0A}" srcId="{F7CC8597-F60D-43AE-A2D8-0AF7CCD14322}" destId="{69EBC852-64F6-41BC-862D-45EF09616D19}" srcOrd="2" destOrd="0" parTransId="{7E27EC05-D694-48A7-9048-529F8BC4717E}" sibTransId="{93167253-BFEA-4433-ABD0-970A41D565D0}"/>
    <dgm:cxn modelId="{BFE1DBA6-D4D1-4365-8E0F-1784A03BBF21}" type="presOf" srcId="{BD3F234F-ADD5-4885-9777-27A21CE3D096}" destId="{3A187FBD-F297-4F17-A660-B95932053297}" srcOrd="0" destOrd="2" presId="urn:microsoft.com/office/officeart/2005/8/layout/hList6"/>
    <dgm:cxn modelId="{66E195F4-9886-4B4F-9BAA-108CB16096A5}" srcId="{69EBC852-64F6-41BC-862D-45EF09616D19}" destId="{77408C6D-B6CE-4FFE-92B9-FF9E9CEF5190}" srcOrd="0" destOrd="0" parTransId="{22A183F7-DFCC-4EAA-ACE3-C4DF6E004118}" sibTransId="{08D5FC94-4E23-4660-8882-A32AFF585BAF}"/>
    <dgm:cxn modelId="{E76D1FF3-6330-44E2-A421-1AC4FA266E70}" srcId="{819B9628-7D34-45D2-82C4-408F4139FBD3}" destId="{872AD12A-2022-4F90-9EAA-A7DB37DD8415}" srcOrd="0" destOrd="0" parTransId="{A843B361-637C-4260-8E52-1F2720A974E6}" sibTransId="{409286F3-F133-4780-988F-247AEADD4826}"/>
    <dgm:cxn modelId="{AA53F347-01CD-4AE6-99B7-70CFD194435C}" type="presOf" srcId="{FC9142D5-CA5C-4E18-8DE7-24CD53506FF1}" destId="{3A187FBD-F297-4F17-A660-B95932053297}" srcOrd="0" destOrd="3" presId="urn:microsoft.com/office/officeart/2005/8/layout/hList6"/>
    <dgm:cxn modelId="{B3516B96-CEFF-41E3-89F5-35191C83541B}" srcId="{2AED64DC-1088-4508-91DE-4A0903B2DAEF}" destId="{22BD5786-E26A-4327-9F03-80FC6D1E8951}" srcOrd="0" destOrd="0" parTransId="{F3852BEB-59DE-4CE9-A69D-EF9561737E6F}" sibTransId="{09C33F6A-3457-43B8-8642-F47775B8F3FC}"/>
    <dgm:cxn modelId="{839BF64A-43FC-45C4-8970-6C7C3EEE9CA1}" srcId="{77E5DEB1-B7A7-4FDC-A489-834AF23ADFA4}" destId="{2AED64DC-1088-4508-91DE-4A0903B2DAEF}" srcOrd="3" destOrd="0" parTransId="{1E9C71B3-75F5-47E7-9915-0A22928F16B7}" sibTransId="{1C4CEFE0-996F-4418-9D81-31C69DBA9CBB}"/>
    <dgm:cxn modelId="{A3BB12BB-258A-4F66-BC9D-D399B2FBC77D}" type="presOf" srcId="{3F3C548E-6851-46DE-AA9C-A1AA9548673C}" destId="{3A187FBD-F297-4F17-A660-B95932053297}" srcOrd="0" destOrd="1"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F3F92C8C-8A04-4F15-BB95-B36213886EBC}" srcId="{56B589E9-1364-4F13-9F7A-C15B141EE5A1}" destId="{703E8861-9F23-4D6C-BCE5-4BC98E5B3FD9}" srcOrd="0" destOrd="0" parTransId="{AABE4CC6-E9B3-4888-82BB-D61F2EB91F01}" sibTransId="{7945F903-125B-4C60-8B0B-90B836FC80F1}"/>
    <dgm:cxn modelId="{2E743433-D09F-42CD-B51C-64A85FD16185}" type="presOf" srcId="{819B9628-7D34-45D2-82C4-408F4139FBD3}" destId="{D28BD820-0A58-4F55-A8B4-7F593271FC34}" srcOrd="0" destOrd="3" presId="urn:microsoft.com/office/officeart/2005/8/layout/hList6"/>
    <dgm:cxn modelId="{572F212E-7BE3-4900-8BEE-E82D1C68ADB8}" type="presOf" srcId="{96FFC1EF-6CC8-412C-970F-EB445DCA8479}" destId="{3A187FBD-F297-4F17-A660-B95932053297}" srcOrd="0" destOrd="5"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5D1E3681-6F50-4B94-8F29-D2C71ABDF8C3}" srcId="{FC9142D5-CA5C-4E18-8DE7-24CD53506FF1}" destId="{4EBC64DC-AF9E-4655-8796-AFD2B2E05BCF}" srcOrd="0" destOrd="0" parTransId="{DBA50612-0A4E-4E43-9AD8-BA5868772773}" sibTransId="{B752F1F0-78AE-4C35-BC97-D737819A2076}"/>
    <dgm:cxn modelId="{0FBCFF0A-2FA5-420E-BA0B-FEA7CABE7E82}" srcId="{F7CC8597-F60D-43AE-A2D8-0AF7CCD14322}" destId="{E6CDDC7B-1788-48BC-9A47-D6865A7D692D}" srcOrd="1" destOrd="0" parTransId="{15BB38D4-C52E-4E62-8651-6F236F222107}" sibTransId="{913F39E1-0BF4-4AAF-B425-AAEA9FACFBA0}"/>
    <dgm:cxn modelId="{3CBF91CC-C26C-4BE0-B1EE-F48C761E2116}" type="presOf" srcId="{50498463-CBD9-4A9E-B121-39B693EA2C23}" destId="{B2D667DA-CF2F-43F4-995F-3F3159314EC4}" srcOrd="0" destOrd="2" presId="urn:microsoft.com/office/officeart/2005/8/layout/hList6"/>
    <dgm:cxn modelId="{B1B18CD0-00F5-4066-B642-C87C06B69F93}" type="presOf" srcId="{4EBC64DC-AF9E-4655-8796-AFD2B2E05BCF}" destId="{3A187FBD-F297-4F17-A660-B95932053297}" srcOrd="0" destOrd="4" presId="urn:microsoft.com/office/officeart/2005/8/layout/hList6"/>
    <dgm:cxn modelId="{9A8C4B2E-F896-4CAF-BE64-655CF616C0D0}" type="presOf" srcId="{872AD12A-2022-4F90-9EAA-A7DB37DD8415}" destId="{D28BD820-0A58-4F55-A8B4-7F593271FC34}" srcOrd="0" destOrd="4" presId="urn:microsoft.com/office/officeart/2005/8/layout/hList6"/>
    <dgm:cxn modelId="{A4047AC7-7F70-403D-8B23-FBDFDEBC713B}" type="presOf" srcId="{E6CDDC7B-1788-48BC-9A47-D6865A7D692D}" destId="{29FAF8A0-F5D9-476C-844A-28D3004CA21F}" srcOrd="0" destOrd="2" presId="urn:microsoft.com/office/officeart/2005/8/layout/hList6"/>
    <dgm:cxn modelId="{81D1453C-05FA-4370-A6A4-8773F781BD40}" type="presOf" srcId="{0131197B-C143-4F42-B244-25AA23538111}" destId="{D28BD820-0A58-4F55-A8B4-7F593271FC34}" srcOrd="0" destOrd="2" presId="urn:microsoft.com/office/officeart/2005/8/layout/hList6"/>
    <dgm:cxn modelId="{D96DD89D-7FF7-4322-A4F5-E58C19AFA194}" srcId="{733F82BC-C28E-46AF-80A0-0653D7F6A843}" destId="{26F239C8-36E0-4E12-BC5B-6210B69BC742}" srcOrd="0" destOrd="0" parTransId="{241F6769-E8B0-472E-A76C-1F9425D99FC2}" sibTransId="{E7B0B958-16B1-4F1F-B982-C18E3BAEFED6}"/>
    <dgm:cxn modelId="{0F5FE162-97C2-48E9-BB21-FC382B32E2C8}" type="presOf" srcId="{56B589E9-1364-4F13-9F7A-C15B141EE5A1}" destId="{D28BD820-0A58-4F55-A8B4-7F593271FC34}" srcOrd="0" destOrd="0" presId="urn:microsoft.com/office/officeart/2005/8/layout/hList6"/>
    <dgm:cxn modelId="{B03FBCBC-68D7-4FC5-8815-4EEEDFAC06FE}" srcId="{77E5DEB1-B7A7-4FDC-A489-834AF23ADFA4}" destId="{F7CC8597-F60D-43AE-A2D8-0AF7CCD14322}" srcOrd="4" destOrd="0" parTransId="{02B60C24-8926-4651-B724-A3D1C385A88A}" sibTransId="{5FE98B89-7036-4EDF-89E9-8190476F2FBA}"/>
    <dgm:cxn modelId="{DBAE1DD2-4BAC-4470-A4ED-E6770670C935}" type="presParOf" srcId="{3989E14C-ADC4-4395-B744-E088751A5CFB}" destId="{3A187FBD-F297-4F17-A660-B95932053297}" srcOrd="0" destOrd="0" presId="urn:microsoft.com/office/officeart/2005/8/layout/hList6"/>
    <dgm:cxn modelId="{206AA134-1695-4369-8F0D-A894AAA5B806}" type="presParOf" srcId="{3989E14C-ADC4-4395-B744-E088751A5CFB}" destId="{BDDD995F-CC6F-4281-B22A-93C84BD84E99}" srcOrd="1" destOrd="0" presId="urn:microsoft.com/office/officeart/2005/8/layout/hList6"/>
    <dgm:cxn modelId="{F9F650D3-71C6-47A9-B248-CCFA19016697}" type="presParOf" srcId="{3989E14C-ADC4-4395-B744-E088751A5CFB}" destId="{D28BD820-0A58-4F55-A8B4-7F593271FC34}" srcOrd="2" destOrd="0" presId="urn:microsoft.com/office/officeart/2005/8/layout/hList6"/>
    <dgm:cxn modelId="{C493FBC4-8CA6-48A8-814B-CCBF05376FD1}" type="presParOf" srcId="{3989E14C-ADC4-4395-B744-E088751A5CFB}" destId="{66F1A76E-07B9-4588-9CA3-83B764C27F8A}" srcOrd="3" destOrd="0" presId="urn:microsoft.com/office/officeart/2005/8/layout/hList6"/>
    <dgm:cxn modelId="{40BB7A80-55EF-4DB4-8956-D96C030682ED}" type="presParOf" srcId="{3989E14C-ADC4-4395-B744-E088751A5CFB}" destId="{4328E184-6E2A-46D8-9F2A-0E624F1C6DDC}" srcOrd="4" destOrd="0" presId="urn:microsoft.com/office/officeart/2005/8/layout/hList6"/>
    <dgm:cxn modelId="{56766A8A-2897-44A6-977B-53AF5F592B25}" type="presParOf" srcId="{3989E14C-ADC4-4395-B744-E088751A5CFB}" destId="{B410A178-C193-4C70-B7EA-DE96395B8E0C}" srcOrd="5" destOrd="0" presId="urn:microsoft.com/office/officeart/2005/8/layout/hList6"/>
    <dgm:cxn modelId="{23308FEA-1594-4DAA-870C-F4DD6663A0DE}" type="presParOf" srcId="{3989E14C-ADC4-4395-B744-E088751A5CFB}" destId="{B2D667DA-CF2F-43F4-995F-3F3159314EC4}" srcOrd="6" destOrd="0" presId="urn:microsoft.com/office/officeart/2005/8/layout/hList6"/>
    <dgm:cxn modelId="{38128AB6-E1AE-4665-B314-32AE761EBC6F}" type="presParOf" srcId="{3989E14C-ADC4-4395-B744-E088751A5CFB}" destId="{D8511993-E129-4C2C-A6FD-A237956A6CBF}" srcOrd="7" destOrd="0" presId="urn:microsoft.com/office/officeart/2005/8/layout/hList6"/>
    <dgm:cxn modelId="{DE0127A5-C7B0-4F97-A54F-62CA68F7C9F7}" type="presParOf" srcId="{3989E14C-ADC4-4395-B744-E088751A5CFB}" destId="{29FAF8A0-F5D9-476C-844A-28D3004CA21F}" srcOrd="8"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B2C39-1564-461B-861A-77ADC2DB3FD1}">
      <dsp:nvSpPr>
        <dsp:cNvPr id="0" name=""/>
        <dsp:cNvSpPr/>
      </dsp:nvSpPr>
      <dsp:spPr>
        <a:xfrm>
          <a:off x="8328" y="138229"/>
          <a:ext cx="2489161" cy="1493496"/>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Input Values</a:t>
          </a:r>
          <a:endParaRPr lang="en-GB" sz="2000" kern="1200" dirty="0"/>
        </a:p>
      </dsp:txBody>
      <dsp:txXfrm>
        <a:off x="52071" y="181972"/>
        <a:ext cx="2401675" cy="1406010"/>
      </dsp:txXfrm>
    </dsp:sp>
    <dsp:sp modelId="{59588751-942C-44C8-9FC4-242EC47CCE3E}">
      <dsp:nvSpPr>
        <dsp:cNvPr id="0" name=""/>
        <dsp:cNvSpPr/>
      </dsp:nvSpPr>
      <dsp:spPr>
        <a:xfrm>
          <a:off x="2746405" y="576321"/>
          <a:ext cx="527702" cy="61731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2746405" y="699783"/>
        <a:ext cx="369391" cy="370388"/>
      </dsp:txXfrm>
    </dsp:sp>
    <dsp:sp modelId="{03ED1299-AD0E-41BD-807D-BEFEDC2117BE}">
      <dsp:nvSpPr>
        <dsp:cNvPr id="0" name=""/>
        <dsp:cNvSpPr/>
      </dsp:nvSpPr>
      <dsp:spPr>
        <a:xfrm>
          <a:off x="3493154" y="138229"/>
          <a:ext cx="2489161" cy="1493496"/>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Arcade</a:t>
          </a:r>
        </a:p>
        <a:p>
          <a:pPr lvl="0" algn="ctr" defTabSz="889000">
            <a:lnSpc>
              <a:spcPct val="90000"/>
            </a:lnSpc>
            <a:spcBef>
              <a:spcPct val="0"/>
            </a:spcBef>
            <a:spcAft>
              <a:spcPct val="35000"/>
            </a:spcAft>
          </a:pPr>
          <a:r>
            <a:rPr lang="en-GB" sz="2000" kern="1200" dirty="0" smtClean="0"/>
            <a:t>Expression</a:t>
          </a:r>
          <a:endParaRPr lang="en-GB" sz="2000" kern="1200" dirty="0"/>
        </a:p>
      </dsp:txBody>
      <dsp:txXfrm>
        <a:off x="3536897" y="181972"/>
        <a:ext cx="2401675" cy="1406010"/>
      </dsp:txXfrm>
    </dsp:sp>
    <dsp:sp modelId="{B42DF14D-836F-49BC-B862-BE82FF06EE5E}">
      <dsp:nvSpPr>
        <dsp:cNvPr id="0" name=""/>
        <dsp:cNvSpPr/>
      </dsp:nvSpPr>
      <dsp:spPr>
        <a:xfrm>
          <a:off x="6231231" y="576321"/>
          <a:ext cx="527702" cy="61731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GB" sz="2800" kern="1200"/>
        </a:p>
      </dsp:txBody>
      <dsp:txXfrm>
        <a:off x="6231231" y="699783"/>
        <a:ext cx="369391" cy="370388"/>
      </dsp:txXfrm>
    </dsp:sp>
    <dsp:sp modelId="{C81B985E-C1F5-4049-BF0A-22EB57188126}">
      <dsp:nvSpPr>
        <dsp:cNvPr id="0" name=""/>
        <dsp:cNvSpPr/>
      </dsp:nvSpPr>
      <dsp:spPr>
        <a:xfrm>
          <a:off x="6977980" y="138229"/>
          <a:ext cx="2489161" cy="149349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GB" sz="2000" kern="1200" dirty="0" smtClean="0"/>
            <a:t>Result Value</a:t>
          </a:r>
          <a:endParaRPr lang="en-GB" sz="2000" kern="1200" dirty="0"/>
        </a:p>
      </dsp:txBody>
      <dsp:txXfrm>
        <a:off x="7021723" y="181972"/>
        <a:ext cx="2401675" cy="1406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487050" y="488412"/>
          <a:ext cx="4519448" cy="3542622"/>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1363" y="903889"/>
        <a:ext cx="3542622" cy="2711668"/>
      </dsp:txXfrm>
    </dsp:sp>
    <dsp:sp modelId="{D28BD820-0A58-4F55-A8B4-7F593271FC34}">
      <dsp:nvSpPr>
        <dsp:cNvPr id="0" name=""/>
        <dsp:cNvSpPr/>
      </dsp:nvSpPr>
      <dsp:spPr>
        <a:xfrm rot="16200000">
          <a:off x="3321268" y="488412"/>
          <a:ext cx="4519448" cy="3542622"/>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b="1" kern="1200" dirty="0"/>
        </a:p>
      </dsp:txBody>
      <dsp:txXfrm rot="5400000">
        <a:off x="3809681" y="903889"/>
        <a:ext cx="3542622" cy="2711668"/>
      </dsp:txXfrm>
    </dsp:sp>
    <dsp:sp modelId="{4328E184-6E2A-46D8-9F2A-0E624F1C6DDC}">
      <dsp:nvSpPr>
        <dsp:cNvPr id="0" name=""/>
        <dsp:cNvSpPr/>
      </dsp:nvSpPr>
      <dsp:spPr>
        <a:xfrm rot="16200000">
          <a:off x="7129588" y="488412"/>
          <a:ext cx="4519448" cy="3542622"/>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endParaRPr lang="en-US" sz="1600" kern="1200" dirty="0"/>
        </a:p>
      </dsp:txBody>
      <dsp:txXfrm rot="5400000">
        <a:off x="7618001" y="903889"/>
        <a:ext cx="3542622" cy="27116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883248" y="889595"/>
          <a:ext cx="4006220" cy="2227029"/>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Visualization</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visual variable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a:t>
          </a:r>
          <a:r>
            <a:rPr lang="en-US" sz="1600" kern="1200" dirty="0" err="1" smtClean="0"/>
            <a:t>view.scale</a:t>
          </a:r>
          <a:endParaRPr lang="en-US" sz="1600" kern="1200" dirty="0"/>
        </a:p>
      </dsp:txBody>
      <dsp:txXfrm rot="5400000">
        <a:off x="6347" y="801244"/>
        <a:ext cx="2227029" cy="2403732"/>
      </dsp:txXfrm>
    </dsp:sp>
    <dsp:sp modelId="{D28BD820-0A58-4F55-A8B4-7F593271FC34}">
      <dsp:nvSpPr>
        <dsp:cNvPr id="0" name=""/>
        <dsp:cNvSpPr/>
      </dsp:nvSpPr>
      <dsp:spPr>
        <a:xfrm rot="16200000">
          <a:off x="1510807" y="889595"/>
          <a:ext cx="4006220" cy="2227029"/>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label format and order</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2400402" y="801244"/>
        <a:ext cx="2227029" cy="2403732"/>
      </dsp:txXfrm>
    </dsp:sp>
    <dsp:sp modelId="{4328E184-6E2A-46D8-9F2A-0E624F1C6DDC}">
      <dsp:nvSpPr>
        <dsp:cNvPr id="0" name=""/>
        <dsp:cNvSpPr/>
      </dsp:nvSpPr>
      <dsp:spPr>
        <a:xfrm rot="16200000">
          <a:off x="8699323" y="889595"/>
          <a:ext cx="4006220" cy="2227029"/>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9588918" y="801244"/>
        <a:ext cx="2227029" cy="2403732"/>
      </dsp:txXfrm>
    </dsp:sp>
    <dsp:sp modelId="{B2D667DA-CF2F-43F4-995F-3F3159314EC4}">
      <dsp:nvSpPr>
        <dsp:cNvPr id="0" name=""/>
        <dsp:cNvSpPr/>
      </dsp:nvSpPr>
      <dsp:spPr>
        <a:xfrm rot="16200000">
          <a:off x="3890364" y="889595"/>
          <a:ext cx="4006220" cy="2227029"/>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Popups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return values for display in the view's popup</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4779959" y="801244"/>
        <a:ext cx="2227029" cy="2403732"/>
      </dsp:txXfrm>
    </dsp:sp>
    <dsp:sp modelId="{29FAF8A0-F5D9-476C-844A-28D3004CA21F}">
      <dsp:nvSpPr>
        <dsp:cNvPr id="0" name=""/>
        <dsp:cNvSpPr/>
      </dsp:nvSpPr>
      <dsp:spPr>
        <a:xfrm rot="16200000">
          <a:off x="6289617" y="889595"/>
          <a:ext cx="4006220" cy="2227029"/>
        </a:xfrm>
        <a:prstGeom prst="flowChartManualOperati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Alias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evaluate a numeric value and return a string alias representing that value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$value</a:t>
          </a:r>
          <a:endParaRPr lang="en-US" sz="1600" kern="1200" dirty="0"/>
        </a:p>
      </dsp:txBody>
      <dsp:txXfrm rot="5400000">
        <a:off x="7179212" y="801244"/>
        <a:ext cx="2227029" cy="2403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10/20/2017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10/20/2017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r>
              <a:rPr lang="en-GB" dirty="0" smtClean="0"/>
              <a:t>Welcome</a:t>
            </a:r>
          </a:p>
          <a:p>
            <a:r>
              <a:rPr lang="en-GB" dirty="0" smtClean="0"/>
              <a:t>Personal</a:t>
            </a:r>
            <a:r>
              <a:rPr lang="en-GB" baseline="0" dirty="0" smtClean="0"/>
              <a:t> </a:t>
            </a:r>
            <a:r>
              <a:rPr lang="en-GB" dirty="0" smtClean="0"/>
              <a:t>Introduction</a:t>
            </a:r>
          </a:p>
          <a:p>
            <a:endParaRPr lang="en-GB" dirty="0" smtClean="0"/>
          </a:p>
          <a:p>
            <a:r>
              <a:rPr lang="en-GB" dirty="0" smtClean="0"/>
              <a:t>[DAMIEN]</a:t>
            </a:r>
          </a:p>
          <a:p>
            <a:r>
              <a:rPr lang="en-GB" dirty="0" smtClean="0"/>
              <a:t>Personal</a:t>
            </a:r>
            <a:r>
              <a:rPr lang="en-GB" baseline="0" dirty="0" smtClean="0"/>
              <a:t> Introduction</a:t>
            </a:r>
          </a:p>
          <a:p>
            <a:endParaRPr lang="en-GB" baseline="0" dirty="0" smtClean="0"/>
          </a:p>
          <a:p>
            <a:r>
              <a:rPr lang="en-GB" baseline="0" smtClean="0"/>
              <a:t>[NEXT SLIDE]</a:t>
            </a:r>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73700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Another view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baseline="0" dirty="0" smtClean="0"/>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98506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dirty="0" smtClean="0"/>
              <a:t>[</a:t>
            </a:r>
            <a:r>
              <a:rPr lang="en-US" b="0" dirty="0" smtClean="0"/>
              <a:t>DAMIEN</a:t>
            </a:r>
            <a:r>
              <a:rPr lang="en-GB" dirty="0" smtClean="0"/>
              <a:t>]</a:t>
            </a:r>
          </a:p>
          <a:p>
            <a:endParaRPr lang="en-GB" dirty="0" smtClean="0"/>
          </a:p>
          <a:p>
            <a:r>
              <a:rPr lang="en-GB" dirty="0" smtClean="0"/>
              <a:t>There is often a question</a:t>
            </a:r>
            <a:r>
              <a:rPr lang="en-GB" baseline="0" dirty="0" smtClean="0"/>
              <a:t> on</a:t>
            </a:r>
            <a:r>
              <a:rPr lang="en-GB" dirty="0" smtClean="0"/>
              <a:t> why you</a:t>
            </a:r>
            <a:r>
              <a:rPr lang="en-GB" baseline="0" dirty="0" smtClean="0"/>
              <a:t> cannot just share customised logic already. </a:t>
            </a:r>
          </a:p>
          <a:p>
            <a:endParaRPr lang="en-GB" baseline="0" dirty="0" smtClean="0"/>
          </a:p>
          <a:p>
            <a:r>
              <a:rPr lang="en-GB" baseline="0" dirty="0" smtClean="0"/>
              <a:t>For example, say you have written a labelling expression in Python in ArcGIS Pro… why can you just not include python on mobile devices, or the JavaScript engine..</a:t>
            </a:r>
          </a:p>
          <a:p>
            <a:r>
              <a:rPr lang="en-GB" baseline="0" dirty="0" smtClean="0"/>
              <a:t>The problem is twofold. Bundling Python or JavaScript is very </a:t>
            </a:r>
            <a:r>
              <a:rPr lang="en-GB" baseline="0" dirty="0" smtClean="0"/>
              <a:t>sizeable </a:t>
            </a:r>
            <a:r>
              <a:rPr lang="en-GB" baseline="0" dirty="0" smtClean="0"/>
              <a:t>for resource constrained devices.</a:t>
            </a:r>
          </a:p>
          <a:p>
            <a:endParaRPr lang="en-GB" baseline="0" dirty="0" smtClean="0"/>
          </a:p>
          <a:p>
            <a:r>
              <a:rPr lang="en-GB" baseline="0" dirty="0" smtClean="0"/>
              <a:t>And Secondly, more importantly… Security.. Scripts written in JavaScript or Python can do anything… Which means you need to somehow run them in a sandbox, or similar. It would be very easy to run malicious code with a fully bundled version </a:t>
            </a:r>
            <a:r>
              <a:rPr lang="en-GB" baseline="0" dirty="0" smtClean="0"/>
              <a:t>of </a:t>
            </a:r>
            <a:r>
              <a:rPr lang="en-GB" baseline="0" dirty="0" smtClean="0"/>
              <a:t>Python or JavaScript. </a:t>
            </a:r>
          </a:p>
          <a:p>
            <a:endParaRPr lang="en-GB" baseline="0" dirty="0" smtClean="0"/>
          </a:p>
          <a:p>
            <a:r>
              <a:rPr lang="en-GB" baseline="0" dirty="0" smtClean="0"/>
              <a:t>For Browser based applications… They only run JavaScript, so your python script will not work… </a:t>
            </a:r>
            <a:r>
              <a:rPr lang="en-GB" baseline="0" dirty="0" smtClean="0"/>
              <a:t>If you go the Python route, </a:t>
            </a:r>
            <a:r>
              <a:rPr lang="en-GB" baseline="0" dirty="0" smtClean="0"/>
              <a:t>you will have network latency to run </a:t>
            </a:r>
            <a:r>
              <a:rPr lang="en-GB" baseline="0" dirty="0" smtClean="0"/>
              <a:t>python </a:t>
            </a:r>
            <a:r>
              <a:rPr lang="en-GB" baseline="0" dirty="0" smtClean="0"/>
              <a:t>on a </a:t>
            </a:r>
            <a:r>
              <a:rPr lang="en-GB" baseline="0" dirty="0" smtClean="0"/>
              <a:t>server, </a:t>
            </a:r>
            <a:r>
              <a:rPr lang="en-GB" baseline="0" dirty="0" smtClean="0"/>
              <a:t>trying to process large numbers of features…</a:t>
            </a:r>
          </a:p>
          <a:p>
            <a:r>
              <a:rPr lang="en-GB" baseline="0" dirty="0" smtClean="0"/>
              <a:t>With regards to security, issues around executing random JavaScript are not going to be very acceptable to Sys Admins from the perspective of cross site scripting.</a:t>
            </a:r>
          </a:p>
          <a:p>
            <a:endParaRPr lang="en-GB" baseline="0" dirty="0" smtClean="0"/>
          </a:p>
          <a:p>
            <a:r>
              <a:rPr lang="en-GB" baseline="0" dirty="0" smtClean="0"/>
              <a:t>Arcade </a:t>
            </a:r>
            <a:r>
              <a:rPr lang="en-GB" baseline="0" dirty="0" smtClean="0"/>
              <a:t>enables </a:t>
            </a:r>
            <a:r>
              <a:rPr lang="en-GB" baseline="0" dirty="0" smtClean="0"/>
              <a:t>cross platform consistency that you simply can’t get from existing scripting languages on the ArcGIS Platform.   </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804034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The goals of Arcade are</a:t>
            </a:r>
            <a:r>
              <a:rPr lang="en-GB" baseline="0" dirty="0" smtClean="0"/>
              <a:t> as follows</a:t>
            </a:r>
          </a:p>
          <a:p>
            <a:endParaRPr lang="en-GB" baseline="0" dirty="0" smtClean="0"/>
          </a:p>
          <a:p>
            <a:r>
              <a:rPr lang="en-GB" baseline="0" dirty="0" smtClean="0"/>
              <a:t>Portability – being able to use the expression regardless of the environment</a:t>
            </a:r>
          </a:p>
          <a:p>
            <a:r>
              <a:rPr lang="en-GB" baseline="0" dirty="0" smtClean="0"/>
              <a:t>Security – avoiding introducing obvious security vulnerabilities</a:t>
            </a:r>
          </a:p>
          <a:p>
            <a:r>
              <a:rPr lang="en-GB" baseline="0" dirty="0" smtClean="0"/>
              <a:t>Lightweight – for performance and resources</a:t>
            </a:r>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smtClean="0"/>
              <a:t>Finally, and most importantly, at its core is </a:t>
            </a:r>
            <a:r>
              <a:rPr lang="en-GB" baseline="0" dirty="0" err="1" smtClean="0"/>
              <a:t>Geospatiality</a:t>
            </a:r>
            <a:r>
              <a:rPr lang="en-GB" baseline="0" dirty="0" smtClean="0"/>
              <a:t>. This is a scripting language for the ArcGIS Platform </a:t>
            </a:r>
            <a:r>
              <a:rPr lang="en-GB" baseline="0" dirty="0" err="1" smtClean="0"/>
              <a:t>afterall</a:t>
            </a:r>
            <a:r>
              <a:rPr lang="en-GB" baseline="0" dirty="0" smtClean="0"/>
              <a:t>! Geometry/features hence are treated as first class members.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4036695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The final question we</a:t>
            </a:r>
            <a:r>
              <a:rPr lang="en-US" b="0" baseline="0" dirty="0" smtClean="0"/>
              <a:t> mentioned at the beginning of this session was, what can I do with Arcade?</a:t>
            </a:r>
          </a:p>
          <a:p>
            <a:endParaRPr lang="en-US" b="0" baseline="0" dirty="0" smtClean="0"/>
          </a:p>
          <a:p>
            <a:r>
              <a:rPr lang="en-US" b="0" baseline="0" dirty="0" smtClean="0"/>
              <a:t>Well there is what you can do now, versus what it is intended you can do in future. As Arcade is a new kid on the block, as it matures it will introduce more and more functionality and capability. </a:t>
            </a:r>
            <a:endParaRPr lang="en-US" b="0" dirty="0" smtClean="0"/>
          </a:p>
          <a:p>
            <a:endParaRPr lang="en-US" b="0" baseline="0" dirty="0" smtClean="0"/>
          </a:p>
          <a:p>
            <a:r>
              <a:rPr lang="en-US" b="0" baseline="0" dirty="0" smtClean="0"/>
              <a:t>Similar to the hello world example, it is possible to take the classic tea problem, and write it in Arcade, as shown on screen!</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The best way to explain what you can do with it, is to demo it! Myself and Rene will demo a number of potential uses throughout the remainder of the session.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err="1" smtClean="0"/>
              <a:t>var</a:t>
            </a:r>
            <a:r>
              <a:rPr lang="en-US" b="0" baseline="0" dirty="0" smtClean="0"/>
              <a:t> tea = {type: "earl grey", empty: false}function refill(cup) {</a:t>
            </a:r>
            <a:r>
              <a:rPr lang="en-US" b="0" baseline="0" dirty="0" err="1" smtClean="0"/>
              <a:t>cup.empty</a:t>
            </a:r>
            <a:r>
              <a:rPr lang="en-US" b="0" baseline="0" dirty="0" smtClean="0"/>
              <a:t>=false;}function drink(cup) {</a:t>
            </a:r>
            <a:r>
              <a:rPr lang="en-US" b="0" baseline="0" dirty="0" err="1" smtClean="0"/>
              <a:t>cup.empty</a:t>
            </a:r>
            <a:r>
              <a:rPr lang="en-US" b="0" baseline="0" dirty="0" smtClean="0"/>
              <a:t>=true;}if (</a:t>
            </a:r>
            <a:r>
              <a:rPr lang="en-US" b="0" baseline="0" dirty="0" err="1" smtClean="0"/>
              <a:t>tea.empty</a:t>
            </a:r>
            <a:r>
              <a:rPr lang="en-US" b="0" baseline="0" dirty="0" smtClean="0"/>
              <a:t> == true){    refill(tea)}else {    drink(tea)}</a:t>
            </a:r>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31940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t>
            </a:r>
            <a:r>
              <a:rPr lang="en-US" b="0" dirty="0" smtClean="0"/>
              <a:t>DAMIEN</a:t>
            </a:r>
            <a:r>
              <a:rPr lang="en-GB" baseline="0" dirty="0" smtClean="0"/>
              <a:t>]</a:t>
            </a:r>
          </a:p>
          <a:p>
            <a:endParaRPr lang="en-GB" baseline="0" dirty="0" smtClean="0"/>
          </a:p>
          <a:p>
            <a:r>
              <a:rPr lang="en-GB" baseline="0" dirty="0" smtClean="0"/>
              <a:t>https://plnkr.co/edit/f1SLA0Fz9WQaIMgrCzJp?p=preview</a:t>
            </a:r>
          </a:p>
          <a:p>
            <a:endParaRPr lang="en-GB" baseline="0" dirty="0" smtClean="0"/>
          </a:p>
          <a:p>
            <a:r>
              <a:rPr lang="en-GB" baseline="0" dirty="0" smtClean="0"/>
              <a:t>Temperature demo for converting </a:t>
            </a:r>
            <a:r>
              <a:rPr lang="en-GB" baseline="0" dirty="0" err="1" smtClean="0"/>
              <a:t>farenheit</a:t>
            </a:r>
            <a:r>
              <a:rPr lang="en-GB" baseline="0" dirty="0" smtClean="0"/>
              <a:t> to Celsius </a:t>
            </a:r>
          </a:p>
          <a:p>
            <a:r>
              <a:rPr lang="en-GB" baseline="0" dirty="0" smtClean="0"/>
              <a:t>	Arcade within script tags</a:t>
            </a:r>
          </a:p>
          <a:p>
            <a:r>
              <a:rPr lang="en-GB" baseline="0" dirty="0" smtClean="0"/>
              <a:t>		Return expression value</a:t>
            </a:r>
          </a:p>
          <a:p>
            <a:r>
              <a:rPr lang="en-GB" baseline="0" dirty="0" smtClean="0"/>
              <a:t>	Usual ArcGIS JS map and </a:t>
            </a:r>
            <a:r>
              <a:rPr lang="en-GB" baseline="0" dirty="0" err="1" smtClean="0"/>
              <a:t>mapview</a:t>
            </a:r>
            <a:endParaRPr lang="en-GB" baseline="0" dirty="0" smtClean="0"/>
          </a:p>
          <a:p>
            <a:r>
              <a:rPr lang="en-GB" baseline="0" dirty="0" smtClean="0"/>
              <a:t>	Uncomment popup code to reveal a new field in popup for conversion</a:t>
            </a:r>
          </a:p>
          <a:p>
            <a:r>
              <a:rPr lang="en-GB" baseline="0" dirty="0" smtClean="0"/>
              <a:t>	Renderers</a:t>
            </a:r>
          </a:p>
          <a:p>
            <a:r>
              <a:rPr lang="en-GB" baseline="0" dirty="0" smtClean="0"/>
              <a:t>		expression definition</a:t>
            </a:r>
          </a:p>
          <a:p>
            <a:r>
              <a:rPr lang="en-GB" baseline="0" dirty="0" smtClean="0"/>
              <a:t>		changing colour ramp</a:t>
            </a:r>
          </a:p>
          <a:p>
            <a:r>
              <a:rPr lang="en-GB" baseline="0" dirty="0" smtClean="0"/>
              <a:t>			</a:t>
            </a:r>
            <a:r>
              <a:rPr lang="en-GB" baseline="0" dirty="0" err="1" smtClean="0"/>
              <a:t>mapstyler</a:t>
            </a:r>
            <a:r>
              <a:rPr lang="en-GB" baseline="0" dirty="0" smtClean="0"/>
              <a:t> - http://apps.esriuk.com/app/mapstyler/8/wmt/view/c512a92a28f94c76baccfa60410b05a3/index.html# - 5 colour ramp</a:t>
            </a:r>
          </a:p>
          <a:p>
            <a:r>
              <a:rPr lang="en-GB" baseline="0" dirty="0" smtClean="0"/>
              <a:t>		defining </a:t>
            </a:r>
            <a:r>
              <a:rPr lang="en-GB" baseline="0" dirty="0" err="1" smtClean="0"/>
              <a:t>basemap</a:t>
            </a:r>
            <a:r>
              <a:rPr lang="en-GB" baseline="0" dirty="0" smtClean="0"/>
              <a:t> for renderer</a:t>
            </a:r>
          </a:p>
          <a:p>
            <a:r>
              <a:rPr lang="en-GB" baseline="0" dirty="0" smtClean="0"/>
              <a:t>	Symbol helper function – change size</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14764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OK…  Hopefully</a:t>
            </a:r>
            <a:r>
              <a:rPr lang="en-GB" baseline="0" dirty="0" smtClean="0"/>
              <a:t> you can now see why Arcade fills a much needed gap and why we are so excited about its potential. </a:t>
            </a:r>
          </a:p>
          <a:p>
            <a:endParaRPr lang="en-GB" baseline="0" dirty="0" smtClean="0"/>
          </a:p>
          <a:p>
            <a:r>
              <a:rPr lang="en-GB" baseline="0" dirty="0" smtClean="0"/>
              <a:t>We are now going to go into the nuts and bolts of Arcade.  So you can see how we have tried to reach the goals of simplicity and ease of use, but also so you can see how to achieve common tasks.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a:t>
            </a:r>
            <a:r>
              <a:rPr lang="en-GB" baseline="0" dirty="0" smtClean="0"/>
              <a:t>a calculation </a:t>
            </a:r>
            <a:r>
              <a:rPr lang="en-GB" baseline="0" dirty="0" smtClean="0"/>
              <a:t>based on a Field.  </a:t>
            </a:r>
          </a:p>
          <a:p>
            <a:endParaRPr lang="en-GB" baseline="0" dirty="0" smtClean="0"/>
          </a:p>
          <a:p>
            <a:r>
              <a:rPr lang="en-GB" baseline="0" dirty="0" smtClean="0"/>
              <a:t>We also recognised that many of the </a:t>
            </a:r>
            <a:r>
              <a:rPr lang="en-GB" baseline="0" dirty="0" smtClean="0"/>
              <a:t>labelling and </a:t>
            </a:r>
            <a:r>
              <a:rPr lang="en-GB" baseline="0" dirty="0" smtClean="0"/>
              <a:t>rendering </a:t>
            </a:r>
            <a:r>
              <a:rPr lang="en-GB" baseline="0" dirty="0" smtClean="0"/>
              <a:t>Python scripts </a:t>
            </a:r>
            <a:r>
              <a:rPr lang="en-GB" baseline="0" dirty="0" smtClean="0"/>
              <a:t>that </a:t>
            </a:r>
            <a:r>
              <a:rPr lang="en-GB" baseline="0" dirty="0" smtClean="0"/>
              <a:t>exist </a:t>
            </a:r>
            <a:r>
              <a:rPr lang="en-GB" baseline="0" dirty="0" smtClean="0"/>
              <a:t>in Pro today, </a:t>
            </a:r>
            <a:r>
              <a:rPr lang="en-GB" baseline="0" dirty="0" smtClean="0"/>
              <a:t>can </a:t>
            </a:r>
            <a:r>
              <a:rPr lang="en-GB" baseline="0" dirty="0" smtClean="0"/>
              <a:t>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I do </a:t>
            </a:r>
            <a:r>
              <a:rPr lang="en-GB" baseline="0" dirty="0" smtClean="0"/>
              <a:t>need to emphasize though, that Arcade is not intended to change its environment, it is simply a calculator, and is self contained.</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So firstly for simple expressions, we have the concept of implicit Returns.</a:t>
            </a:r>
          </a:p>
          <a:p>
            <a:endParaRPr lang="en-GB" dirty="0" smtClean="0"/>
          </a:p>
          <a:p>
            <a:r>
              <a:rPr lang="en-GB" dirty="0" smtClean="0"/>
              <a:t>The last executable statement that</a:t>
            </a:r>
            <a:r>
              <a:rPr lang="en-GB" baseline="0" dirty="0" smtClean="0"/>
              <a:t> is a value, will automatically be considered the return value… </a:t>
            </a:r>
            <a:r>
              <a:rPr lang="en-GB" baseline="0" dirty="0" smtClean="0"/>
              <a:t>Allowing </a:t>
            </a:r>
            <a:r>
              <a:rPr lang="en-GB" baseline="0" dirty="0" smtClean="0"/>
              <a:t>you, for single line expressions, not to have to use the return statement.</a:t>
            </a:r>
          </a:p>
          <a:p>
            <a:endParaRPr lang="en-GB" baseline="0" dirty="0" smtClean="0"/>
          </a:p>
          <a:p>
            <a:r>
              <a:rPr lang="en-GB" baseline="0" dirty="0" smtClean="0"/>
              <a:t>Admittedly a </a:t>
            </a:r>
            <a:r>
              <a:rPr lang="en-GB" baseline="0" dirty="0" smtClean="0"/>
              <a:t>small feature, but </a:t>
            </a:r>
            <a:r>
              <a:rPr lang="en-GB" baseline="0" dirty="0" smtClean="0"/>
              <a:t>it allows </a:t>
            </a:r>
            <a:r>
              <a:rPr lang="en-GB" baseline="0" dirty="0" smtClean="0"/>
              <a:t>very succinct single line expressions.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We</a:t>
            </a:r>
            <a:r>
              <a:rPr lang="en-GB" baseline="0" dirty="0" smtClean="0"/>
              <a:t> had a lot of discussions on c</a:t>
            </a:r>
            <a:r>
              <a:rPr lang="en-GB" dirty="0" smtClean="0"/>
              <a:t>ase </a:t>
            </a:r>
            <a:r>
              <a:rPr lang="en-GB" dirty="0" smtClean="0"/>
              <a:t>sensitivity</a:t>
            </a:r>
            <a:r>
              <a:rPr lang="en-GB" baseline="0" dirty="0" smtClean="0"/>
              <a:t>.</a:t>
            </a:r>
          </a:p>
          <a:p>
            <a:endParaRPr lang="en-GB" baseline="0" dirty="0" smtClean="0"/>
          </a:p>
          <a:p>
            <a:r>
              <a:rPr lang="en-GB" baseline="0" dirty="0" smtClean="0"/>
              <a:t>We have made the language case insensitive so it is less fussy to author.  However the main reason, was to make it easier to work with data and fields. You can see that it not only takes effect for functions but also for access variables, properties of the feature, dictionary entries.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The key to the language though is</a:t>
            </a:r>
            <a:r>
              <a:rPr lang="en-GB" baseline="0" dirty="0" smtClean="0"/>
              <a:t> the range of functions, and we want to add a lot more!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[DAMIEN]</a:t>
            </a:r>
          </a:p>
          <a:p>
            <a:endParaRPr lang="en-US" dirty="0" smtClean="0"/>
          </a:p>
          <a:p>
            <a:r>
              <a:rPr lang="en-US" dirty="0" smtClean="0"/>
              <a:t>Just a quick thanks to our</a:t>
            </a:r>
            <a:r>
              <a:rPr lang="en-US" baseline="0" dirty="0" smtClean="0"/>
              <a:t> </a:t>
            </a:r>
            <a:r>
              <a:rPr lang="en-US" dirty="0" smtClean="0"/>
              <a:t>sponsor</a:t>
            </a:r>
            <a:r>
              <a:rPr lang="en-US" baseline="0" dirty="0" smtClean="0"/>
              <a:t> con-terra for their continued generous support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7852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Whilst</a:t>
            </a:r>
            <a:r>
              <a:rPr lang="en-GB" baseline="0" dirty="0" smtClean="0"/>
              <a:t> Arcade is a Language, it is not tied to any particular workflow. It is simply passed input variables (as global variables), runs, and returns output variables.</a:t>
            </a:r>
          </a:p>
          <a:p>
            <a:endParaRPr lang="en-GB" baseline="0" dirty="0" smtClean="0"/>
          </a:p>
          <a:p>
            <a:r>
              <a:rPr lang="en-GB" baseline="0" dirty="0" smtClean="0"/>
              <a:t>We have the concept of a Profile, which determines why the Script is being run, and what global variables it will have available.</a:t>
            </a:r>
          </a:p>
          <a:p>
            <a:endParaRPr lang="en-GB" baseline="0" dirty="0" smtClean="0"/>
          </a:p>
          <a:p>
            <a:r>
              <a:rPr lang="en-GB" baseline="0" dirty="0" smtClean="0"/>
              <a:t>We have four profiles currently for visualisation, labelling, popups and aliases. There are more in the pipeline. </a:t>
            </a:r>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62265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Continuing</a:t>
            </a:r>
            <a:r>
              <a:rPr lang="en-GB" baseline="0" dirty="0" smtClean="0"/>
              <a:t> with the Language..  Arcade does have a Type System</a:t>
            </a:r>
          </a:p>
          <a:p>
            <a:endParaRPr lang="en-GB" baseline="0" dirty="0" smtClean="0"/>
          </a:p>
          <a:p>
            <a:r>
              <a:rPr lang="en-GB" baseline="0" dirty="0" smtClean="0"/>
              <a:t>Simple types such as strings, Booleans, </a:t>
            </a:r>
            <a:r>
              <a:rPr lang="en-GB" baseline="0" dirty="0" smtClean="0"/>
              <a:t>dates etc. </a:t>
            </a:r>
            <a:r>
              <a:rPr lang="en-GB" baseline="0" dirty="0" smtClean="0"/>
              <a:t>and object types, some of which are GIS Specific types, like Feature, Point, Line, Polygon, MultiPoint.</a:t>
            </a:r>
          </a:p>
          <a:p>
            <a:endParaRPr lang="en-GB" baseline="0" dirty="0" smtClean="0"/>
          </a:p>
          <a:p>
            <a:r>
              <a:rPr lang="en-GB" baseline="0" dirty="0" smtClean="0"/>
              <a:t>So you can see how we use them here. You declare a variable and assign parameters. </a:t>
            </a:r>
          </a:p>
          <a:p>
            <a:endParaRPr lang="en-GB" baseline="0" dirty="0" smtClean="0"/>
          </a:p>
          <a:p>
            <a:r>
              <a:rPr lang="en-GB" baseline="0" dirty="0" smtClean="0"/>
              <a:t>When using an object type, you use its name then use different overloaded calling parameters to create features and so forth. </a:t>
            </a:r>
          </a:p>
          <a:p>
            <a:endParaRPr lang="en-GB" baseline="0" dirty="0" smtClean="0"/>
          </a:p>
          <a:p>
            <a:r>
              <a:rPr lang="en-GB" baseline="0" dirty="0" smtClean="0"/>
              <a:t>[NEXT SLIDE]</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As there</a:t>
            </a:r>
            <a:r>
              <a:rPr lang="en-GB" baseline="0" dirty="0" smtClean="0"/>
              <a:t> is a type system, there is Casting between types.</a:t>
            </a:r>
          </a:p>
          <a:p>
            <a:endParaRPr lang="en-GB" baseline="0" dirty="0" smtClean="0"/>
          </a:p>
          <a:p>
            <a:r>
              <a:rPr lang="en-GB" baseline="0" dirty="0" smtClean="0"/>
              <a:t>We had a lot of discussions on casting, and what was correct behaviour</a:t>
            </a:r>
          </a:p>
          <a:p>
            <a:endParaRPr lang="en-GB" baseline="0" dirty="0" smtClean="0"/>
          </a:p>
          <a:p>
            <a:r>
              <a:rPr lang="en-GB" baseline="0" dirty="0" smtClean="0"/>
              <a:t>Implicit casting is used for function parameters and expressions, numbers appended to </a:t>
            </a:r>
            <a:r>
              <a:rPr lang="en-GB" baseline="0" dirty="0" smtClean="0"/>
              <a:t>a string </a:t>
            </a:r>
            <a:r>
              <a:rPr lang="en-GB" baseline="0" dirty="0" smtClean="0"/>
              <a:t>in this example. Explicit casting </a:t>
            </a:r>
            <a:r>
              <a:rPr lang="en-GB" baseline="0" dirty="0" smtClean="0"/>
              <a:t>is for </a:t>
            </a:r>
            <a:r>
              <a:rPr lang="en-GB" baseline="0" dirty="0" smtClean="0"/>
              <a:t>functions cast between types, number, text, date, Boolean.  To explain a bit more on explicit casting, this is when you want to explicitly state the number 10, as a text </a:t>
            </a:r>
            <a:r>
              <a:rPr lang="en-GB" baseline="0" dirty="0" smtClean="0"/>
              <a:t>type as in the example shown.  </a:t>
            </a:r>
            <a:endParaRPr lang="en-GB" baseline="0" dirty="0" smtClean="0"/>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As</a:t>
            </a:r>
            <a:r>
              <a:rPr lang="en-GB" baseline="0" dirty="0" smtClean="0"/>
              <a:t> you would expect we have flow control statement and logic statement.</a:t>
            </a:r>
          </a:p>
          <a:p>
            <a:endParaRPr lang="en-GB" baseline="0" dirty="0" smtClean="0"/>
          </a:p>
          <a:p>
            <a:r>
              <a:rPr lang="en-GB" baseline="0" dirty="0" smtClean="0"/>
              <a:t>So we have IF… But you may also want to consider using the functions IIF, Decode, and When, which allow you to use functional equivalence, but using a shortened expression. Hence you can write a multi-line expression within a single line. </a:t>
            </a:r>
          </a:p>
          <a:p>
            <a:endParaRPr lang="en-GB" baseline="0" dirty="0" smtClean="0"/>
          </a:p>
          <a:p>
            <a:r>
              <a:rPr lang="en-GB" baseline="0" dirty="0" smtClean="0"/>
              <a:t>[NEXT SLIDE]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 also</a:t>
            </a:r>
            <a:r>
              <a:rPr lang="en-GB" baseline="0" dirty="0" smtClean="0"/>
              <a:t> have FOR loops. </a:t>
            </a:r>
            <a:endParaRPr lang="en-GB" dirty="0" smtClean="0"/>
          </a:p>
          <a:p>
            <a:endParaRPr lang="en-GB" dirty="0" smtClean="0"/>
          </a:p>
          <a:p>
            <a:r>
              <a:rPr lang="en-GB" dirty="0" smtClean="0"/>
              <a:t>It</a:t>
            </a:r>
            <a:r>
              <a:rPr lang="en-GB" baseline="0" dirty="0" smtClean="0"/>
              <a:t> is similar in style to c</a:t>
            </a:r>
            <a:r>
              <a:rPr lang="en-GB" dirty="0" smtClean="0"/>
              <a:t>lassic JavaScript or C.</a:t>
            </a:r>
            <a:r>
              <a:rPr lang="en-GB" baseline="0" dirty="0" smtClean="0"/>
              <a:t> Additionally however we </a:t>
            </a:r>
            <a:r>
              <a:rPr lang="en-GB" dirty="0" smtClean="0"/>
              <a:t>also have FOR</a:t>
            </a:r>
            <a:r>
              <a:rPr lang="en-GB" baseline="0" dirty="0" smtClean="0"/>
              <a:t> IN which iterates over indices of an array, or field names of a dictionary/feature</a:t>
            </a:r>
            <a:r>
              <a:rPr lang="en-GB" dirty="0" smtClean="0"/>
              <a:t>. </a:t>
            </a:r>
          </a:p>
          <a:p>
            <a:endParaRPr lang="en-GB" dirty="0" smtClean="0"/>
          </a:p>
          <a:p>
            <a:r>
              <a:rPr lang="en-GB" baseline="0" dirty="0" smtClean="0"/>
              <a:t>We also have break, return and continue as supported statements within the block</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a:t>
            </a:r>
            <a:r>
              <a:rPr lang="en-GB" baseline="0" dirty="0" smtClean="0"/>
              <a:t> support user defined functions, however they have to be declared ahead of use. So if you are going to call a user defined function, you have to </a:t>
            </a:r>
            <a:r>
              <a:rPr lang="en-GB" baseline="0" dirty="0" smtClean="0"/>
              <a:t>define </a:t>
            </a:r>
            <a:r>
              <a:rPr lang="en-GB" baseline="0" dirty="0" smtClean="0"/>
              <a:t>it prior to calling. </a:t>
            </a:r>
          </a:p>
          <a:p>
            <a:endParaRPr lang="en-GB" baseline="0" dirty="0" smtClean="0"/>
          </a:p>
          <a:p>
            <a:r>
              <a:rPr lang="en-GB" baseline="0" dirty="0" smtClean="0"/>
              <a:t>The variables inside </a:t>
            </a:r>
            <a:r>
              <a:rPr lang="en-GB" baseline="0" dirty="0" smtClean="0"/>
              <a:t>a </a:t>
            </a:r>
            <a:r>
              <a:rPr lang="en-GB" baseline="0" dirty="0" smtClean="0"/>
              <a:t>function have local scope. Additionally you can’t declare functions within functions.</a:t>
            </a:r>
          </a:p>
          <a:p>
            <a:endParaRPr lang="en-GB" baseline="0" dirty="0" smtClean="0"/>
          </a:p>
          <a:p>
            <a:r>
              <a:rPr lang="en-GB" baseline="0" dirty="0" smtClean="0"/>
              <a:t>We have tried to keep the language as simple as possible, for example we haven’t gone for closure support that you typically get in JavaScript. We just want to keep it as simple and easy to learn as possible.  </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564452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 also have variables, that can assigned and reassigned. They can added, subtracted etc.</a:t>
            </a:r>
            <a:r>
              <a:rPr lang="en-GB" baseline="0" dirty="0" smtClean="0"/>
              <a:t> and</a:t>
            </a:r>
            <a:r>
              <a:rPr lang="en-GB" dirty="0" smtClean="0"/>
              <a:t> can even be assigned to different object types altogether. </a:t>
            </a:r>
          </a:p>
          <a:p>
            <a:endParaRPr lang="en-GB" dirty="0" smtClean="0"/>
          </a:p>
          <a:p>
            <a:r>
              <a:rPr lang="en-GB" dirty="0" smtClean="0"/>
              <a:t>However one thing to remember is that certain types are immutable.</a:t>
            </a:r>
            <a:r>
              <a:rPr lang="en-GB" baseline="0" dirty="0" smtClean="0"/>
              <a:t> So for example the geometry type, $feature can be reassigned, however you can’t change the parameters of $feature. This is a key point, in that Arcade cannot edit immutable types that are passed in, so in the example of an immutable geometry type, it will remain the same regardless of your Arcade expression. </a:t>
            </a:r>
          </a:p>
          <a:p>
            <a:endParaRPr lang="en-GB" baseline="0" dirty="0" smtClean="0"/>
          </a:p>
          <a:p>
            <a:r>
              <a:rPr lang="en-GB" baseline="0" dirty="0" smtClean="0"/>
              <a:t>Additionally arrays must be sequential, and can’t handle gaps in the array. </a:t>
            </a:r>
            <a:endParaRPr lang="en-GB" dirty="0" smtClean="0"/>
          </a:p>
          <a:p>
            <a:endParaRPr lang="en-GB" dirty="0" smtClean="0"/>
          </a:p>
          <a:p>
            <a:r>
              <a:rPr lang="en-GB" dirty="0" smtClean="0"/>
              <a:t>I’m now</a:t>
            </a:r>
            <a:r>
              <a:rPr lang="en-GB" baseline="0" dirty="0" smtClean="0"/>
              <a:t> going to pass over to Rene to give a few more demos to whet your appetite, and </a:t>
            </a:r>
            <a:r>
              <a:rPr lang="en-GB" baseline="0" smtClean="0"/>
              <a:t>show </a:t>
            </a:r>
            <a:r>
              <a:rPr lang="en-GB" baseline="0" smtClean="0"/>
              <a:t>you what </a:t>
            </a:r>
            <a:r>
              <a:rPr lang="en-GB" baseline="0" dirty="0" smtClean="0"/>
              <a:t>Arcade can really do!</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Demo</a:t>
            </a:r>
            <a:r>
              <a:rPr lang="en-GB" baseline="0" dirty="0" smtClean="0"/>
              <a:t> 3</a:t>
            </a:r>
          </a:p>
          <a:p>
            <a:r>
              <a:rPr lang="en-GB" baseline="0" dirty="0" smtClean="0"/>
              <a:t>Demo 4</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[RENE]</a:t>
            </a:r>
          </a:p>
          <a:p>
            <a:endParaRPr lang="en-US" b="0" baseline="0" dirty="0" smtClean="0"/>
          </a:p>
          <a:p>
            <a:r>
              <a:rPr lang="en-US" b="0" baseline="0" dirty="0" smtClean="0"/>
              <a:t>So the last part of the talk, is to look at using the Arcade Compiler inside the JavaScript API.</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In the JS API, Arcade is exposed as</a:t>
            </a:r>
            <a:r>
              <a:rPr lang="en-GB" baseline="0" dirty="0" smtClean="0"/>
              <a:t> properties of existing Classes.</a:t>
            </a:r>
          </a:p>
          <a:p>
            <a:endParaRPr lang="en-GB" dirty="0" smtClean="0"/>
          </a:p>
          <a:p>
            <a:r>
              <a:rPr lang="en-GB" dirty="0" smtClean="0"/>
              <a:t>Arcade expressions are set as string values on the properties on renderers</a:t>
            </a:r>
            <a:r>
              <a:rPr lang="en-GB" baseline="0" dirty="0" smtClean="0"/>
              <a:t> and label classes.</a:t>
            </a:r>
          </a:p>
          <a:p>
            <a:endParaRPr lang="en-GB" baseline="0" dirty="0" smtClean="0"/>
          </a:p>
          <a:p>
            <a:r>
              <a:rPr lang="en-GB" baseline="0" dirty="0" smtClean="0"/>
              <a:t>So when talking about rendering or visualisation, you can set </a:t>
            </a:r>
            <a:r>
              <a:rPr lang="en-GB" baseline="0" dirty="0" err="1" smtClean="0"/>
              <a:t>valueExpression</a:t>
            </a:r>
            <a:r>
              <a:rPr lang="en-GB" baseline="0" dirty="0" smtClean="0"/>
              <a:t> for class break renderer or unique value renderer. Simple data renderers are not </a:t>
            </a:r>
            <a:r>
              <a:rPr lang="en-GB" baseline="0" dirty="0" err="1" smtClean="0"/>
              <a:t>expressable</a:t>
            </a:r>
            <a:r>
              <a:rPr lang="en-GB" baseline="0" dirty="0" smtClean="0"/>
              <a:t>, as they render everything with the same symbol. </a:t>
            </a:r>
          </a:p>
          <a:p>
            <a:endParaRPr lang="en-GB" baseline="0" dirty="0" smtClean="0"/>
          </a:p>
          <a:p>
            <a:r>
              <a:rPr lang="en-GB" baseline="0" dirty="0" smtClean="0"/>
              <a:t>You can vary visualisation with respect to </a:t>
            </a:r>
            <a:r>
              <a:rPr lang="en-GB" baseline="0" dirty="0" err="1" smtClean="0"/>
              <a:t>color</a:t>
            </a:r>
            <a:r>
              <a:rPr lang="en-GB" baseline="0" dirty="0" smtClean="0"/>
              <a:t>, size, opacity and rotation visual variables. This is supported for both </a:t>
            </a:r>
            <a:r>
              <a:rPr lang="en-GB" baseline="0" dirty="0" err="1" smtClean="0"/>
              <a:t>FeatureLayer</a:t>
            </a:r>
            <a:r>
              <a:rPr lang="en-GB" baseline="0" dirty="0" smtClean="0"/>
              <a:t> and </a:t>
            </a:r>
            <a:r>
              <a:rPr lang="en-GB" baseline="0" dirty="0" err="1" smtClean="0"/>
              <a:t>SceneLayer</a:t>
            </a:r>
            <a:r>
              <a:rPr lang="en-GB" baseline="0" dirty="0" smtClean="0"/>
              <a:t>.</a:t>
            </a:r>
          </a:p>
          <a:p>
            <a:endParaRPr lang="en-GB" baseline="0" dirty="0" smtClean="0"/>
          </a:p>
          <a:p>
            <a:r>
              <a:rPr lang="en-GB" baseline="0" dirty="0" smtClean="0"/>
              <a:t>[NEXT SLIDE]  </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a:t>
            </a:r>
            <a:r>
              <a:rPr lang="en-GB" baseline="0" dirty="0" smtClean="0"/>
              <a:t>how </a:t>
            </a:r>
            <a:r>
              <a:rPr lang="en-GB" baseline="0" dirty="0" smtClean="0"/>
              <a:t>you can use it in your own Apps, written in JavaScript.</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There are some common questions we are</a:t>
            </a:r>
            <a:r>
              <a:rPr lang="en-US" b="0" baseline="0" dirty="0" smtClean="0"/>
              <a:t> most commonly asked about Arcade</a:t>
            </a:r>
            <a:endParaRPr lang="en-US" b="0" dirty="0" smtClean="0"/>
          </a:p>
          <a:p>
            <a:r>
              <a:rPr lang="en-GB" dirty="0" smtClean="0"/>
              <a:t>- What is Arcade?</a:t>
            </a:r>
          </a:p>
          <a:p>
            <a:r>
              <a:rPr lang="en-GB" dirty="0" smtClean="0"/>
              <a:t>- Why is it called Arcade?</a:t>
            </a:r>
          </a:p>
          <a:p>
            <a:r>
              <a:rPr lang="en-GB" dirty="0" smtClean="0"/>
              <a:t>- Why do I need another language?</a:t>
            </a:r>
          </a:p>
          <a:p>
            <a:pPr marL="0" indent="0">
              <a:buFontTx/>
              <a:buNone/>
            </a:pPr>
            <a:r>
              <a:rPr lang="en-GB" dirty="0" smtClean="0"/>
              <a:t>- What can I do with Arcade?</a:t>
            </a:r>
          </a:p>
          <a:p>
            <a:pPr marL="171450" indent="-171450">
              <a:buFontTx/>
              <a:buChar char="-"/>
            </a:pPr>
            <a:endParaRPr lang="en-GB" dirty="0" smtClean="0"/>
          </a:p>
          <a:p>
            <a:pPr marL="0" indent="0">
              <a:buFontTx/>
              <a:buNone/>
            </a:pPr>
            <a:r>
              <a:rPr lang="en-GB" dirty="0" smtClean="0"/>
              <a:t>[NEXT</a:t>
            </a:r>
            <a:r>
              <a:rPr lang="en-GB" baseline="0" dirty="0" smtClean="0"/>
              <a:t> SLIDE]</a:t>
            </a:r>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Setting expressions</a:t>
            </a:r>
            <a:r>
              <a:rPr lang="en-GB" baseline="0" dirty="0" smtClean="0"/>
              <a:t> is simply about setting the property as a String</a:t>
            </a:r>
          </a:p>
          <a:p>
            <a:endParaRPr lang="en-GB" baseline="0" dirty="0" smtClean="0"/>
          </a:p>
          <a:p>
            <a:r>
              <a:rPr lang="en-GB" baseline="0" dirty="0" smtClean="0"/>
              <a:t>So if you have a class break renderer, from 3.20 and 4.3 API’s you can set a </a:t>
            </a:r>
            <a:r>
              <a:rPr lang="en-GB" baseline="0" dirty="0" err="1" smtClean="0"/>
              <a:t>valueExpression</a:t>
            </a:r>
            <a:r>
              <a:rPr lang="en-GB" baseline="0" dirty="0" smtClean="0"/>
              <a:t> and </a:t>
            </a:r>
            <a:r>
              <a:rPr lang="en-GB" baseline="0" dirty="0" err="1" smtClean="0"/>
              <a:t>valueExpressionTitle</a:t>
            </a:r>
            <a:r>
              <a:rPr lang="en-GB" baseline="0" dirty="0" smtClean="0"/>
              <a:t>. The title will be used to describe the variable you are visualising through the </a:t>
            </a:r>
            <a:r>
              <a:rPr lang="en-GB" baseline="0" dirty="0" err="1" smtClean="0"/>
              <a:t>valueExpression</a:t>
            </a:r>
            <a:r>
              <a:rPr lang="en-GB" baseline="0" dirty="0" smtClean="0"/>
              <a:t>, which is set as a single line string in this sample. </a:t>
            </a:r>
          </a:p>
          <a:p>
            <a:endParaRPr lang="en-GB" baseline="0" dirty="0" smtClean="0"/>
          </a:p>
          <a:p>
            <a:r>
              <a:rPr lang="en-GB" baseline="0" dirty="0" smtClean="0"/>
              <a:t>[NEXT SLIDE]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3.22</a:t>
            </a:r>
            <a:r>
              <a:rPr lang="en-GB" baseline="0" dirty="0" smtClean="0"/>
              <a:t> supports Labelling Expressions through the </a:t>
            </a:r>
            <a:r>
              <a:rPr lang="en-GB" baseline="0" dirty="0" err="1" smtClean="0"/>
              <a:t>labelExpressionInfo</a:t>
            </a:r>
            <a:r>
              <a:rPr lang="en-GB" baseline="0" dirty="0" smtClean="0"/>
              <a:t> expression property. </a:t>
            </a:r>
          </a:p>
          <a:p>
            <a:endParaRPr lang="en-GB" baseline="0" dirty="0" smtClean="0"/>
          </a:p>
          <a:p>
            <a:r>
              <a:rPr lang="en-GB" baseline="0" dirty="0" smtClean="0"/>
              <a:t>This is the supported way to label now, as the former value property of that object has been deprecated as of 3.20. So you should be using Arcade in any version after 3.20.  </a:t>
            </a:r>
          </a:p>
          <a:p>
            <a:endParaRPr lang="en-GB" sz="1800" baseline="0" dirty="0" smtClean="0">
              <a:solidFill>
                <a:srgbClr val="FF0000"/>
              </a:solidFill>
            </a:endParaRPr>
          </a:p>
          <a:p>
            <a:r>
              <a:rPr lang="en-GB" sz="1800" baseline="0" dirty="0" smtClean="0">
                <a:solidFill>
                  <a:srgbClr val="FF0000"/>
                </a:solidFill>
              </a:rPr>
              <a:t>[NEXT SLIDE]</a:t>
            </a:r>
          </a:p>
          <a:p>
            <a:endParaRPr lang="en-GB" sz="1800" baseline="0" dirty="0" smtClean="0">
              <a:solidFill>
                <a:srgbClr val="FF0000"/>
              </a:solidFill>
            </a:endParaRPr>
          </a:p>
          <a:p>
            <a:endParaRPr lang="en-GB" sz="1800" dirty="0">
              <a:solidFill>
                <a:srgbClr val="FF0000"/>
              </a:solidFill>
            </a:endParaRPr>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p>
          <a:p>
            <a:endParaRPr lang="en-GB" dirty="0" smtClean="0"/>
          </a:p>
          <a:p>
            <a:r>
              <a:rPr lang="en-GB" baseline="0" dirty="0" smtClean="0"/>
              <a:t>If you have a more complicated multi-line expression, what you can do is set it within a separate script element and call it via the </a:t>
            </a:r>
            <a:r>
              <a:rPr lang="en-GB" baseline="0" dirty="0" err="1" smtClean="0"/>
              <a:t>getElementByID</a:t>
            </a:r>
            <a:r>
              <a:rPr lang="en-GB" baseline="0" dirty="0" smtClean="0"/>
              <a:t> function. The benefit of this is that it is a clean way of calling your script, but as it is set in plain text the browser understands you aren’t trying to execute JavaScript. </a:t>
            </a:r>
          </a:p>
          <a:p>
            <a:endParaRPr lang="en-GB" baseline="0" dirty="0" smtClean="0"/>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p>
          <a:p>
            <a:endParaRPr lang="en-GB" dirty="0" smtClean="0"/>
          </a:p>
          <a:p>
            <a:r>
              <a:rPr lang="en-GB" dirty="0" smtClean="0"/>
              <a:t>Demo</a:t>
            </a:r>
            <a:r>
              <a:rPr lang="en-GB" baseline="0" dirty="0" smtClean="0"/>
              <a:t> 5</a:t>
            </a:r>
          </a:p>
          <a:p>
            <a:r>
              <a:rPr lang="en-GB" baseline="0" dirty="0" smtClean="0"/>
              <a:t>Demo 6</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GB" dirty="0" smtClean="0"/>
              <a:t>[RENE]</a:t>
            </a:r>
          </a:p>
          <a:p>
            <a:endParaRPr lang="en-GB" dirty="0" smtClean="0"/>
          </a:p>
          <a:p>
            <a:r>
              <a:rPr lang="en-GB" dirty="0" smtClean="0"/>
              <a:t>As a last note,</a:t>
            </a:r>
            <a:r>
              <a:rPr lang="en-GB" baseline="0" dirty="0" smtClean="0"/>
              <a:t> I thought we could explain how Arcade is Executed…</a:t>
            </a:r>
          </a:p>
          <a:p>
            <a:endParaRPr lang="en-GB" baseline="0" dirty="0" smtClean="0"/>
          </a:p>
          <a:p>
            <a:r>
              <a:rPr lang="en-GB" baseline="0" dirty="0" smtClean="0"/>
              <a:t>There are actually 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Arcade documentation homepage</a:t>
            </a:r>
          </a:p>
          <a:p>
            <a:r>
              <a:rPr lang="en-GB" dirty="0" smtClean="0"/>
              <a:t>Playground</a:t>
            </a:r>
          </a:p>
          <a:p>
            <a:r>
              <a:rPr lang="en-GB" dirty="0" err="1" smtClean="0"/>
              <a:t>Javascript</a:t>
            </a:r>
            <a:r>
              <a:rPr lang="en-GB" dirty="0" smtClean="0"/>
              <a:t> API and Arcade</a:t>
            </a:r>
          </a:p>
          <a:p>
            <a:r>
              <a:rPr lang="en-GB" dirty="0" smtClean="0"/>
              <a:t>Blogs and Posts</a:t>
            </a:r>
          </a:p>
          <a:p>
            <a:endParaRPr lang="en-GB"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4095146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Please take</a:t>
            </a:r>
            <a:r>
              <a:rPr lang="en-GB" baseline="0" dirty="0" smtClean="0"/>
              <a:t> our survey to provide feedback on this session</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002931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r>
              <a:rPr lang="en-US" b="0" dirty="0" smtClean="0"/>
              <a:t>So the first </a:t>
            </a:r>
            <a:r>
              <a:rPr lang="en-US" b="0" dirty="0" smtClean="0"/>
              <a:t>question is </a:t>
            </a:r>
            <a:r>
              <a:rPr lang="en-US" b="0" dirty="0" smtClean="0"/>
              <a:t>usually, </a:t>
            </a:r>
            <a:r>
              <a:rPr lang="en-US" b="0" dirty="0" smtClean="0"/>
              <a:t>what is Arcade?</a:t>
            </a:r>
          </a:p>
          <a:p>
            <a:endParaRPr lang="en-US" b="0" baseline="0" dirty="0" smtClean="0"/>
          </a:p>
          <a:p>
            <a:r>
              <a:rPr lang="en-US" b="0" baseline="0" dirty="0" smtClean="0"/>
              <a:t>Simply put, it </a:t>
            </a:r>
            <a:r>
              <a:rPr lang="en-US" b="0" baseline="0" dirty="0" smtClean="0"/>
              <a:t>is an expression language for the whole platform</a:t>
            </a:r>
          </a:p>
          <a:p>
            <a:endParaRPr lang="en-US" b="0" baseline="0" dirty="0" smtClean="0"/>
          </a:p>
          <a:p>
            <a:r>
              <a:rPr lang="en-US" b="0" baseline="0" dirty="0" smtClean="0"/>
              <a:t>By expression language we mean expressions that can be embedded in </a:t>
            </a:r>
            <a:r>
              <a:rPr lang="en-US" b="0" baseline="0" dirty="0" smtClean="0"/>
              <a:t>a </a:t>
            </a:r>
            <a:r>
              <a:rPr lang="en-US" b="0" baseline="0" dirty="0" err="1" smtClean="0"/>
              <a:t>webmap</a:t>
            </a:r>
            <a:r>
              <a:rPr lang="en-US" b="0" baseline="0" dirty="0" smtClean="0"/>
              <a:t> or scene. These expressions will add extra logic on how the map should be rendered, </a:t>
            </a:r>
            <a:r>
              <a:rPr lang="en-US" b="0" baseline="0" dirty="0" smtClean="0"/>
              <a:t>labelled, </a:t>
            </a:r>
            <a:r>
              <a:rPr lang="en-US" b="0" baseline="0" dirty="0" err="1" smtClean="0"/>
              <a:t>symbolised</a:t>
            </a:r>
            <a:r>
              <a:rPr lang="en-US" b="0" baseline="0" dirty="0" smtClean="0"/>
              <a:t> </a:t>
            </a:r>
            <a:r>
              <a:rPr lang="en-US" b="0" baseline="0" dirty="0" smtClean="0"/>
              <a:t>etc. We want the expressions to be portable and shareable across the ArcGIS platform and to add a little je ne sais quoi to your apps. </a:t>
            </a:r>
          </a:p>
          <a:p>
            <a:endParaRPr lang="en-US" b="0" baseline="0" dirty="0" smtClean="0"/>
          </a:p>
          <a:p>
            <a:r>
              <a:rPr lang="en-US" b="0" baseline="0" dirty="0" smtClean="0"/>
              <a:t>[NEXT SLIDE]</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2207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This is why</a:t>
            </a:r>
            <a:r>
              <a:rPr lang="en-GB" baseline="0" dirty="0" smtClean="0"/>
              <a:t> we have developed Arcade… It is not designed as a Full Programming or Scripting Language, but as a Simple Expression Language.</a:t>
            </a:r>
          </a:p>
          <a:p>
            <a:endParaRPr lang="en-GB" baseline="0" dirty="0" smtClean="0"/>
          </a:p>
          <a:p>
            <a:r>
              <a:rPr lang="en-GB" baseline="0" dirty="0" smtClean="0"/>
              <a:t>Think of it as similar to an Excel Spreadsheet cell calculation.</a:t>
            </a:r>
          </a:p>
          <a:p>
            <a:endParaRPr lang="en-GB" baseline="0" dirty="0" smtClean="0"/>
          </a:p>
          <a:p>
            <a:r>
              <a:rPr lang="en-GB" dirty="0" smtClean="0"/>
              <a:t>It is simply</a:t>
            </a:r>
            <a:r>
              <a:rPr lang="en-GB" baseline="0" dirty="0" smtClean="0"/>
              <a:t> intended to take input values, evaluate them, and return a result value. It is not a replacement for any of the existing ArcGIS API’s/SDK’s, it complements these rather than competing with them.</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90283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What better way to introduce a language with a simple hello</a:t>
            </a:r>
            <a:r>
              <a:rPr lang="en-GB" baseline="0" dirty="0" smtClean="0"/>
              <a:t> world example. </a:t>
            </a:r>
            <a:endParaRPr lang="en-GB" dirty="0" smtClean="0"/>
          </a:p>
          <a:p>
            <a:endParaRPr lang="en-GB" dirty="0" smtClean="0"/>
          </a:p>
          <a:p>
            <a:r>
              <a:rPr lang="en-GB" dirty="0" smtClean="0"/>
              <a:t>Playground</a:t>
            </a:r>
            <a:r>
              <a:rPr lang="en-GB" baseline="0" dirty="0" smtClean="0"/>
              <a:t> – Hello World</a:t>
            </a:r>
          </a:p>
          <a:p>
            <a:endParaRPr lang="en-GB" baseline="0" dirty="0" smtClean="0"/>
          </a:p>
          <a:p>
            <a:r>
              <a:rPr lang="en-GB" baseline="0" dirty="0" smtClean="0"/>
              <a:t>[EXIT TO PLAYGROUND DEMO]</a:t>
            </a:r>
          </a:p>
          <a:p>
            <a:endParaRPr lang="en-GB" baseline="0" dirty="0" smtClean="0"/>
          </a:p>
          <a:p>
            <a:r>
              <a:rPr lang="en-GB" baseline="0" dirty="0" smtClean="0"/>
              <a:t>	Hello World</a:t>
            </a:r>
          </a:p>
          <a:p>
            <a:endParaRPr lang="en-GB" baseline="0" dirty="0" smtClean="0"/>
          </a:p>
          <a:p>
            <a:r>
              <a:rPr lang="en-GB" baseline="0" dirty="0" smtClean="0"/>
              <a:t>	1 + 20 + 30</a:t>
            </a:r>
          </a:p>
          <a:p>
            <a:endParaRPr lang="en-GB" baseline="0" dirty="0" smtClean="0"/>
          </a:p>
          <a:p>
            <a:r>
              <a:rPr lang="en-GB" baseline="0" dirty="0" smtClean="0"/>
              <a:t>	</a:t>
            </a:r>
            <a:r>
              <a:rPr lang="en-GB" baseline="0" dirty="0" err="1" smtClean="0"/>
              <a:t>var</a:t>
            </a:r>
            <a:r>
              <a:rPr lang="en-GB" baseline="0" dirty="0" smtClean="0"/>
              <a:t> person = “Damien”</a:t>
            </a:r>
          </a:p>
          <a:p>
            <a:r>
              <a:rPr lang="en-GB" baseline="0" dirty="0" smtClean="0"/>
              <a:t>	“Hello” + person</a:t>
            </a:r>
          </a:p>
          <a:p>
            <a:endParaRPr lang="en-GB" baseline="0" dirty="0" smtClean="0"/>
          </a:p>
          <a:p>
            <a:r>
              <a:rPr lang="en-GB" baseline="0" dirty="0" smtClean="0"/>
              <a:t>	function adder(x, y) {</a:t>
            </a:r>
          </a:p>
          <a:p>
            <a:r>
              <a:rPr lang="en-GB" baseline="0" dirty="0" smtClean="0"/>
              <a:t>  </a:t>
            </a:r>
            <a:r>
              <a:rPr lang="en-GB" baseline="0" dirty="0" smtClean="0"/>
              <a:t>	</a:t>
            </a:r>
            <a:r>
              <a:rPr lang="en-GB" baseline="0" dirty="0" err="1" smtClean="0"/>
              <a:t>var</a:t>
            </a:r>
            <a:r>
              <a:rPr lang="en-GB" baseline="0" dirty="0" smtClean="0"/>
              <a:t> </a:t>
            </a:r>
            <a:r>
              <a:rPr lang="en-GB" baseline="0" dirty="0" smtClean="0"/>
              <a:t>result = </a:t>
            </a:r>
            <a:r>
              <a:rPr lang="en-GB" baseline="0" dirty="0" err="1" smtClean="0"/>
              <a:t>x+y</a:t>
            </a:r>
            <a:r>
              <a:rPr lang="en-GB" baseline="0" dirty="0" smtClean="0"/>
              <a:t>;</a:t>
            </a:r>
          </a:p>
          <a:p>
            <a:r>
              <a:rPr lang="en-GB" baseline="0" dirty="0" smtClean="0"/>
              <a:t> </a:t>
            </a:r>
            <a:r>
              <a:rPr lang="en-GB" baseline="0" dirty="0" smtClean="0"/>
              <a:t>	return </a:t>
            </a:r>
            <a:r>
              <a:rPr lang="en-GB" baseline="0" dirty="0" smtClean="0"/>
              <a:t>result*10;</a:t>
            </a:r>
          </a:p>
          <a:p>
            <a:r>
              <a:rPr lang="en-GB" baseline="0" dirty="0" smtClean="0"/>
              <a:t>	}</a:t>
            </a:r>
            <a:endParaRPr lang="en-GB" baseline="0" dirty="0" smtClean="0"/>
          </a:p>
          <a:p>
            <a:r>
              <a:rPr lang="en-GB" baseline="0" dirty="0" smtClean="0"/>
              <a:t>	adder(10,2</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09401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So why is it called Arcade, </a:t>
            </a:r>
            <a:r>
              <a:rPr lang="en-US" b="0" baseline="0" dirty="0" smtClean="0"/>
              <a:t>sorry to disappoint but it is not an ode to </a:t>
            </a:r>
            <a:r>
              <a:rPr lang="en-US" b="0" baseline="0" dirty="0" err="1" smtClean="0"/>
              <a:t>pacman</a:t>
            </a:r>
            <a:r>
              <a:rPr lang="en-US" b="0" baseline="0" dirty="0" smtClean="0"/>
              <a:t>, space invaders or rigged teddy grabbing machines, rather it refers to </a:t>
            </a:r>
            <a:r>
              <a:rPr lang="en-US" b="0" baseline="0" dirty="0" smtClean="0"/>
              <a:t>a covered </a:t>
            </a:r>
            <a:r>
              <a:rPr lang="en-US" b="0" baseline="0" dirty="0" smtClean="0"/>
              <a:t>shopping street common in the </a:t>
            </a:r>
            <a:r>
              <a:rPr lang="en-US" b="0" baseline="0" dirty="0" smtClean="0"/>
              <a:t>UK. </a:t>
            </a:r>
            <a:endParaRPr lang="en-US" b="0" baseline="0" dirty="0" smtClean="0"/>
          </a:p>
          <a:p>
            <a:endParaRPr lang="en-US" b="0" baseline="0" dirty="0" smtClean="0"/>
          </a:p>
          <a:p>
            <a:r>
              <a:rPr lang="en-US" b="0" baseline="0" dirty="0" smtClean="0"/>
              <a:t>Esri </a:t>
            </a:r>
            <a:r>
              <a:rPr lang="en-US" b="0" baseline="0" dirty="0" smtClean="0"/>
              <a:t>have a long history of calling </a:t>
            </a:r>
            <a:r>
              <a:rPr lang="en-US" b="0" baseline="0" dirty="0" smtClean="0"/>
              <a:t>languages after types </a:t>
            </a:r>
            <a:r>
              <a:rPr lang="en-US" b="0" baseline="0" dirty="0" smtClean="0"/>
              <a:t>of </a:t>
            </a:r>
            <a:r>
              <a:rPr lang="en-US" b="0" baseline="0" dirty="0" smtClean="0"/>
              <a:t>street</a:t>
            </a:r>
            <a:r>
              <a:rPr lang="en-US" b="0" baseline="0" dirty="0" smtClean="0"/>
              <a:t>, for example Avenue. The UK </a:t>
            </a:r>
            <a:r>
              <a:rPr lang="en-US" b="0" baseline="0" dirty="0" smtClean="0"/>
              <a:t>Connection with Arcade </a:t>
            </a:r>
            <a:r>
              <a:rPr lang="en-US" b="0" baseline="0" dirty="0" smtClean="0"/>
              <a:t>is </a:t>
            </a:r>
            <a:r>
              <a:rPr lang="en-US" b="0" baseline="0" dirty="0" smtClean="0"/>
              <a:t>maintained, given the </a:t>
            </a:r>
            <a:r>
              <a:rPr lang="en-US" b="0" baseline="0" dirty="0" smtClean="0"/>
              <a:t>principle Development Team was in Cardiff, Wales. We did not want to call it Roundabout, as we thought it might set the wrong impression, but considered other options like boulevard. </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So </a:t>
            </a:r>
            <a:r>
              <a:rPr lang="en-US" b="0" baseline="0" dirty="0" smtClean="0"/>
              <a:t>Arcade, </a:t>
            </a:r>
            <a:r>
              <a:rPr lang="en-US" b="0" baseline="0" dirty="0" smtClean="0"/>
              <a:t>infers a small, self-contained, sheltered Shopping Street. This is </a:t>
            </a:r>
            <a:r>
              <a:rPr lang="en-US" b="0" baseline="0" dirty="0" smtClean="0"/>
              <a:t>seemed </a:t>
            </a:r>
            <a:r>
              <a:rPr lang="en-US" b="0" baseline="0" dirty="0" smtClean="0"/>
              <a:t>to </a:t>
            </a:r>
            <a:r>
              <a:rPr lang="en-US" b="0" baseline="0" dirty="0" smtClean="0"/>
              <a:t>work </a:t>
            </a:r>
            <a:r>
              <a:rPr lang="en-US" b="0" baseline="0" dirty="0" smtClean="0"/>
              <a:t>with the whole self-contained lightweight theme of the language, Plus it has the added bonus of having the word Arc in the title!!!</a:t>
            </a:r>
          </a:p>
          <a:p>
            <a:endParaRPr lang="en-US" b="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9436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The next</a:t>
            </a:r>
            <a:r>
              <a:rPr lang="en-US" b="0" baseline="0" dirty="0" smtClean="0"/>
              <a:t> question is one of the most common questions asked, </a:t>
            </a:r>
            <a:r>
              <a:rPr lang="en-US" b="0" dirty="0" smtClean="0"/>
              <a:t>Why</a:t>
            </a:r>
            <a:r>
              <a:rPr lang="en-US" b="0" baseline="0" dirty="0" smtClean="0"/>
              <a:t> do I need another language? There are so many to choose from..</a:t>
            </a:r>
          </a:p>
          <a:p>
            <a:endParaRPr lang="en-US" b="0" baseline="0" dirty="0" smtClean="0"/>
          </a:p>
          <a:p>
            <a:r>
              <a:rPr lang="en-US" b="0" baseline="0" dirty="0" smtClean="0"/>
              <a:t>We put a lot of thought into why we were writing Arcade, and the problem it solves… As we go through the talk… you will hopefully see why we have gone down this route, and see the gap it is trying to plug.</a:t>
            </a:r>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98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In my</a:t>
            </a:r>
            <a:r>
              <a:rPr lang="en-GB" baseline="0" dirty="0" smtClean="0"/>
              <a:t> opinion, </a:t>
            </a:r>
            <a:r>
              <a:rPr lang="en-GB" dirty="0" smtClean="0"/>
              <a:t>Arcade fills the gap around </a:t>
            </a:r>
            <a:r>
              <a:rPr lang="en-GB" baseline="0" dirty="0" smtClean="0"/>
              <a:t>sharing and publishing maps and analyses.</a:t>
            </a:r>
          </a:p>
          <a:p>
            <a:endParaRPr lang="en-GB" baseline="0" dirty="0" smtClean="0"/>
          </a:p>
          <a:p>
            <a:r>
              <a:rPr lang="en-GB" baseline="0" dirty="0" smtClean="0"/>
              <a:t>If we have customised maps with logic written in Python, or JavaScript, it becomes difficult to share the map, and use it across the ArcGIS Platform. We needed to provide a highly portable, lightweight, consistent expression language that can be utilised in all the places you want to have access to the map.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297900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10/20/2017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10/20/2017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10/20/2017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10/20/2017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10/20/2017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10/20/2017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10/20/2017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10/20/2017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10/20/2017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37.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hyperlink" Target="https://blogs.esri.com/esri/arcgis/2017/05/23/creating-a-predominance-visualization-with-arcade/" TargetMode="External"/><Relationship Id="rId3" Type="http://schemas.openxmlformats.org/officeDocument/2006/relationships/hyperlink" Target="https://developers.arcgis.com/arcade" TargetMode="External"/><Relationship Id="rId7" Type="http://schemas.openxmlformats.org/officeDocument/2006/relationships/hyperlink" Target="https://blogs.esri.com/esri/arcgis/2017/05/15/use-arcade-expressions-to-map-the-improvement-ratios-in-your-area/"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blogs.esri.com/esri/arcgis/2017/01/10/using-arcade-expressions-in-web-apps/" TargetMode="External"/><Relationship Id="rId5" Type="http://schemas.openxmlformats.org/officeDocument/2006/relationships/hyperlink" Target="https://developers.arcgis.com/javascript/latest/guide/arcade/index.html" TargetMode="External"/><Relationship Id="rId10" Type="http://schemas.openxmlformats.org/officeDocument/2006/relationships/hyperlink" Target="https://blogs.esri.com/esri/arcgis/2017/08/24/3d-geoplanner-and-arcade/" TargetMode="External"/><Relationship Id="rId4" Type="http://schemas.openxmlformats.org/officeDocument/2006/relationships/hyperlink" Target="https://developers.arcgis.com/arcade/playground/" TargetMode="External"/><Relationship Id="rId9" Type="http://schemas.openxmlformats.org/officeDocument/2006/relationships/hyperlink" Target="https://blogs.esri.com/esri/arcgis/2017/06/28/whats-new-in-arcade-june-2017/"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 y="0"/>
            <a:ext cx="12192000" cy="685590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3940"/>
          <a:stretch/>
        </p:blipFill>
        <p:spPr>
          <a:xfrm>
            <a:off x="10018486" y="572078"/>
            <a:ext cx="1274495" cy="465533"/>
          </a:xfrm>
          <a:prstGeom prst="rect">
            <a:avLst/>
          </a:prstGeom>
        </p:spPr>
      </p:pic>
      <p:sp>
        <p:nvSpPr>
          <p:cNvPr id="6" name="Title 2"/>
          <p:cNvSpPr>
            <a:spLocks noGrp="1"/>
          </p:cNvSpPr>
          <p:nvPr>
            <p:ph type="ctrTitle"/>
          </p:nvPr>
        </p:nvSpPr>
        <p:spPr>
          <a:xfrm>
            <a:off x="1833121" y="2428193"/>
            <a:ext cx="8525773" cy="914400"/>
          </a:xfrm>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8" name="Subtitle 4"/>
          <p:cNvSpPr>
            <a:spLocks noGrp="1"/>
          </p:cNvSpPr>
          <p:nvPr>
            <p:ph type="subTitle" idx="1"/>
          </p:nvPr>
        </p:nvSpPr>
        <p:spPr>
          <a:xfrm>
            <a:off x="1828801" y="3465218"/>
            <a:ext cx="8534401" cy="914400"/>
          </a:xfrm>
        </p:spPr>
        <p:txBody>
          <a:bodyPr/>
          <a:lstStyle/>
          <a:p>
            <a:r>
              <a:rPr lang="en-US" dirty="0" smtClean="0">
                <a:cs typeface="AvenirNext LT Pro Thin"/>
              </a:rPr>
              <a:t>Damien Robinson and Rene Rubalcava</a:t>
            </a:r>
            <a:endParaRPr lang="en-US" dirty="0">
              <a:cs typeface="AvenirNext LT Pro Thin"/>
            </a:endParaRPr>
          </a:p>
          <a:p>
            <a:endParaRPr lang="en-US" dirty="0"/>
          </a:p>
        </p:txBody>
      </p:sp>
    </p:spTree>
    <p:extLst>
      <p:ext uri="{BB962C8B-B14F-4D97-AF65-F5344CB8AC3E}">
        <p14:creationId xmlns:p14="http://schemas.microsoft.com/office/powerpoint/2010/main" val="4036808039"/>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39168131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xmlns="">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3952337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351482013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166706032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94226"/>
            <a:ext cx="8683723" cy="677108"/>
          </a:xfrm>
        </p:spPr>
        <p:txBody>
          <a:bodyPr/>
          <a:lstStyle/>
          <a:p>
            <a:r>
              <a:rPr lang="en-GB" sz="4400" dirty="0" smtClean="0"/>
              <a:t>Arcade Example</a:t>
            </a:r>
            <a:endParaRPr lang="en-US" sz="4400" dirty="0"/>
          </a:p>
        </p:txBody>
      </p:sp>
      <p:pic>
        <p:nvPicPr>
          <p:cNvPr id="7" name="Picture 6"/>
          <p:cNvPicPr>
            <a:picLocks noChangeAspect="1"/>
          </p:cNvPicPr>
          <p:nvPr/>
        </p:nvPicPr>
        <p:blipFill>
          <a:blip r:embed="rId3"/>
          <a:stretch>
            <a:fillRect/>
          </a:stretch>
        </p:blipFill>
        <p:spPr>
          <a:xfrm>
            <a:off x="5825405" y="900219"/>
            <a:ext cx="5981119" cy="4465122"/>
          </a:xfrm>
          <a:prstGeom prst="rect">
            <a:avLst/>
          </a:prstGeom>
        </p:spPr>
      </p:pic>
    </p:spTree>
    <p:extLst>
      <p:ext uri="{BB962C8B-B14F-4D97-AF65-F5344CB8AC3E}">
        <p14:creationId xmlns:p14="http://schemas.microsoft.com/office/powerpoint/2010/main" val="281352739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smtClean="0"/>
              <a:t>Millisecond</a:t>
            </a:r>
          </a:p>
          <a:p>
            <a:pPr lvl="1"/>
            <a:r>
              <a:rPr lang="en-US" sz="1100" dirty="0" smtClean="0"/>
              <a:t>Second</a:t>
            </a:r>
            <a:endParaRPr lang="en-US" sz="1100" dirty="0"/>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smtClean="0"/>
              <a:t>Today</a:t>
            </a:r>
          </a:p>
          <a:p>
            <a:pPr lvl="1"/>
            <a:r>
              <a:rPr lang="en-US" sz="1100" dirty="0" smtClean="0"/>
              <a:t>Timestamp</a:t>
            </a:r>
          </a:p>
          <a:p>
            <a:pPr lvl="1"/>
            <a:r>
              <a:rPr lang="en-US" sz="1100" dirty="0" err="1" smtClean="0"/>
              <a:t>ToLocal</a:t>
            </a:r>
            <a:endParaRPr lang="en-US" sz="1100" dirty="0" smtClean="0"/>
          </a:p>
          <a:p>
            <a:pPr lvl="1"/>
            <a:r>
              <a:rPr lang="en-US" sz="1100" dirty="0" err="1" smtClean="0"/>
              <a:t>ToUTC</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smtClean="0"/>
              <a:t>Extent</a:t>
            </a:r>
          </a:p>
          <a:p>
            <a:pPr lvl="1"/>
            <a:r>
              <a:rPr lang="en-US" sz="1100" dirty="0" smtClean="0"/>
              <a:t>Point</a:t>
            </a:r>
            <a:endParaRPr lang="en-US" sz="1100" dirty="0"/>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5906"/>
          </a:xfrm>
          <a:prstGeom prst="rect">
            <a:avLst/>
          </a:prstGeom>
        </p:spPr>
      </p:pic>
      <p:sp>
        <p:nvSpPr>
          <p:cNvPr id="4" name="Title 3"/>
          <p:cNvSpPr>
            <a:spLocks noGrp="1"/>
          </p:cNvSpPr>
          <p:nvPr>
            <p:ph type="title"/>
          </p:nvPr>
        </p:nvSpPr>
        <p:spPr>
          <a:xfrm>
            <a:off x="682751" y="2201858"/>
            <a:ext cx="10826496" cy="369332"/>
          </a:xfrm>
        </p:spPr>
        <p:txBody>
          <a:bodyPr/>
          <a:lstStyle/>
          <a:p>
            <a:pPr algn="ctr"/>
            <a:r>
              <a:rPr lang="en-US" b="0" dirty="0" smtClean="0">
                <a:solidFill>
                  <a:schemeClr val="tx2"/>
                </a:solidFill>
              </a:rPr>
              <a:t>Thank You to Our Generous Sponsor</a:t>
            </a:r>
            <a:endParaRPr lang="en-US" b="0" dirty="0">
              <a:solidFill>
                <a:schemeClr val="tx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909" y="3031144"/>
            <a:ext cx="5724181" cy="793618"/>
          </a:xfrm>
          <a:prstGeom prst="rect">
            <a:avLst/>
          </a:prstGeom>
        </p:spPr>
      </p:pic>
    </p:spTree>
    <p:extLst>
      <p:ext uri="{BB962C8B-B14F-4D97-AF65-F5344CB8AC3E}">
        <p14:creationId xmlns:p14="http://schemas.microsoft.com/office/powerpoint/2010/main" val="379973732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3325889298"/>
              </p:ext>
            </p:extLst>
          </p:nvPr>
        </p:nvGraphicFramePr>
        <p:xfrm>
          <a:off x="225631" y="1575183"/>
          <a:ext cx="11815948" cy="4006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394633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3.22</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4.5</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3.22  and 4.5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API 3.22</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08453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3"/>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4"/>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5"/>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6"/>
              </a:rPr>
              <a:t>https</a:t>
            </a:r>
            <a:r>
              <a:rPr lang="en-US" sz="1400" dirty="0">
                <a:hlinkClick r:id="rId6"/>
              </a:rPr>
              <a:t>://blogs.esri.com/esri/arcgis/2016/12/19/introducing-arcade/</a:t>
            </a:r>
          </a:p>
          <a:p>
            <a:pPr marL="0" indent="0">
              <a:buNone/>
            </a:pPr>
            <a:r>
              <a:rPr lang="en-US" sz="1400" dirty="0">
                <a:hlinkClick r:id="rId6"/>
              </a:rPr>
              <a:t>https://blogs.esri.com/esri/arcgis/2016/12/15/use-arcade-expressions-to-map-your-ideas/</a:t>
            </a:r>
          </a:p>
          <a:p>
            <a:pPr marL="0" indent="0">
              <a:buNone/>
            </a:pPr>
            <a:r>
              <a:rPr lang="en-US" sz="1400" dirty="0">
                <a:hlinkClick r:id="rId6"/>
              </a:rPr>
              <a:t>http://odoe.net/blog/hello-arcade/</a:t>
            </a:r>
          </a:p>
          <a:p>
            <a:pPr marL="0" indent="0">
              <a:buNone/>
            </a:pPr>
            <a:r>
              <a:rPr lang="en-US" sz="1400" dirty="0">
                <a:hlinkClick r:id="rId6"/>
              </a:rPr>
              <a:t>https://blogs.esri.com/esri/arcgis/2017/01/10/using-arcade-expressions-in-web-apps</a:t>
            </a:r>
            <a:r>
              <a:rPr lang="en-US" sz="1400" dirty="0" smtClean="0">
                <a:hlinkClick r:id="rId6"/>
              </a:rPr>
              <a:t>/</a:t>
            </a:r>
            <a:endParaRPr lang="en-US" sz="1400" dirty="0" smtClean="0"/>
          </a:p>
          <a:p>
            <a:pPr marL="0" indent="0">
              <a:buNone/>
            </a:pPr>
            <a:r>
              <a:rPr lang="en-US" sz="1400" dirty="0">
                <a:hlinkClick r:id="rId7"/>
              </a:rPr>
              <a:t>https://blogs.esri.com/esri/arcgis/2017/05/15/use-arcade-expressions-to-map-the-improvement-ratios-in-your-area</a:t>
            </a:r>
            <a:r>
              <a:rPr lang="en-US" sz="1400" dirty="0" smtClean="0">
                <a:hlinkClick r:id="rId7"/>
              </a:rPr>
              <a:t>/</a:t>
            </a:r>
            <a:endParaRPr lang="en-US" sz="1400" dirty="0" smtClean="0"/>
          </a:p>
          <a:p>
            <a:pPr marL="0" indent="0">
              <a:buNone/>
            </a:pPr>
            <a:r>
              <a:rPr lang="en-US" sz="1400" dirty="0">
                <a:hlinkClick r:id="rId8"/>
              </a:rPr>
              <a:t>https://blogs.esri.com/esri/arcgis/2017/05/23/creating-a-predominance-visualization-with-arcade</a:t>
            </a:r>
            <a:r>
              <a:rPr lang="en-US" sz="1400" dirty="0" smtClean="0">
                <a:hlinkClick r:id="rId8"/>
              </a:rPr>
              <a:t>/</a:t>
            </a:r>
            <a:endParaRPr lang="en-US" sz="1400" dirty="0" smtClean="0"/>
          </a:p>
          <a:p>
            <a:pPr marL="0" indent="0">
              <a:buNone/>
            </a:pPr>
            <a:r>
              <a:rPr lang="en-US" sz="1400" dirty="0">
                <a:hlinkClick r:id="rId9"/>
              </a:rPr>
              <a:t>https://blogs.esri.com/esri/arcgis/2017/06/28/whats-new-in-arcade-june-2017</a:t>
            </a:r>
            <a:r>
              <a:rPr lang="en-US" sz="1400" dirty="0" smtClean="0">
                <a:hlinkClick r:id="rId9"/>
              </a:rPr>
              <a:t>/</a:t>
            </a:r>
            <a:endParaRPr lang="en-US" sz="1400" dirty="0" smtClean="0"/>
          </a:p>
          <a:p>
            <a:pPr marL="0" indent="0">
              <a:buNone/>
            </a:pPr>
            <a:r>
              <a:rPr lang="en-US" sz="1400" dirty="0">
                <a:hlinkClick r:id="rId10"/>
              </a:rPr>
              <a:t>https://blogs.esri.com/esri/arcgis/2017/08/24/3d-geoplanner-and-arcade</a:t>
            </a:r>
            <a:r>
              <a:rPr lang="en-US" sz="1400" dirty="0" smtClean="0">
                <a:hlinkClick r:id="rId10"/>
              </a:rPr>
              <a:t>/</a:t>
            </a:r>
            <a:endParaRPr lang="en-US" sz="1400" dirty="0" smtClean="0"/>
          </a:p>
          <a:p>
            <a:pPr marL="0" indent="0">
              <a:buNone/>
            </a:pPr>
            <a:endParaRPr lang="en-US" sz="1400" dirty="0"/>
          </a:p>
        </p:txBody>
      </p:sp>
    </p:spTree>
    <p:extLst>
      <p:ext uri="{BB962C8B-B14F-4D97-AF65-F5344CB8AC3E}">
        <p14:creationId xmlns:p14="http://schemas.microsoft.com/office/powerpoint/2010/main" val="249923386"/>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Esri Developer Summit </a:t>
            </a:r>
          </a:p>
          <a:p>
            <a:pPr algn="ctr" eaLnBrk="0" hangingPunct="0">
              <a:lnSpc>
                <a:spcPts val="1800"/>
              </a:lnSpc>
            </a:pPr>
            <a:r>
              <a:rPr lang="en-US" sz="1400" b="1" dirty="0" smtClean="0">
                <a:ea typeface="+mn-ea"/>
                <a:cs typeface="+mn-cs"/>
              </a:rPr>
              <a:t>Europe</a:t>
            </a:r>
          </a:p>
        </p:txBody>
      </p:sp>
      <p:sp>
        <p:nvSpPr>
          <p:cNvPr id="10" name="TextBox 9"/>
          <p:cNvSpPr txBox="1"/>
          <p:nvPr/>
        </p:nvSpPr>
        <p:spPr>
          <a:xfrm>
            <a:off x="4010198" y="1474044"/>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technical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pic>
        <p:nvPicPr>
          <p:cNvPr id="2" name="Picture 1"/>
          <p:cNvPicPr>
            <a:picLocks noChangeAspect="1"/>
          </p:cNvPicPr>
          <p:nvPr/>
        </p:nvPicPr>
        <p:blipFill>
          <a:blip r:embed="rId5"/>
          <a:stretch>
            <a:fillRect/>
          </a:stretch>
        </p:blipFill>
        <p:spPr>
          <a:xfrm>
            <a:off x="335784" y="2140962"/>
            <a:ext cx="2152043" cy="3834099"/>
          </a:xfrm>
          <a:prstGeom prst="rect">
            <a:avLst/>
          </a:prstGeom>
        </p:spPr>
      </p:pic>
      <p:pic>
        <p:nvPicPr>
          <p:cNvPr id="3" name="Picture 2"/>
          <p:cNvPicPr>
            <a:picLocks noChangeAspect="1"/>
          </p:cNvPicPr>
          <p:nvPr/>
        </p:nvPicPr>
        <p:blipFill>
          <a:blip r:embed="rId6"/>
          <a:stretch>
            <a:fillRect/>
          </a:stretch>
        </p:blipFill>
        <p:spPr>
          <a:xfrm>
            <a:off x="2136113" y="2574122"/>
            <a:ext cx="2152043" cy="3822653"/>
          </a:xfrm>
          <a:prstGeom prst="rect">
            <a:avLst/>
          </a:prstGeom>
        </p:spPr>
      </p:pic>
      <p:sp>
        <p:nvSpPr>
          <p:cNvPr id="20" name="Curved Right Arrow 19"/>
          <p:cNvSpPr/>
          <p:nvPr/>
        </p:nvSpPr>
        <p:spPr bwMode="auto">
          <a:xfrm rot="18683908">
            <a:off x="905810" y="4492883"/>
            <a:ext cx="1367454" cy="2097186"/>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p:cNvPicPr>
            <a:picLocks noChangeAspect="1"/>
          </p:cNvPicPr>
          <p:nvPr/>
        </p:nvPicPr>
        <p:blipFill>
          <a:blip r:embed="rId7"/>
          <a:stretch>
            <a:fillRect/>
          </a:stretch>
        </p:blipFill>
        <p:spPr>
          <a:xfrm>
            <a:off x="4503589" y="2140962"/>
            <a:ext cx="2168535" cy="3811490"/>
          </a:xfrm>
          <a:prstGeom prst="rect">
            <a:avLst/>
          </a:prstGeom>
        </p:spPr>
      </p:pic>
    </p:spTree>
    <p:extLst>
      <p:ext uri="{BB962C8B-B14F-4D97-AF65-F5344CB8AC3E}">
        <p14:creationId xmlns:p14="http://schemas.microsoft.com/office/powerpoint/2010/main" val="181451729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37689472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16845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spTree>
    <p:extLst>
      <p:ext uri="{BB962C8B-B14F-4D97-AF65-F5344CB8AC3E}">
        <p14:creationId xmlns:p14="http://schemas.microsoft.com/office/powerpoint/2010/main" val="393662835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129311705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89196458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48029888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EsriMapsInfo xmlns="ESRI.ArcGIS.Mapping.OfficeIntegration.PowerPointInfo">
  <Version>Version1</Version>
  <RequiresSignIn>False</RequiresSignIn>
</EsriMapsInfo>
</file>

<file path=customXml/item25.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EsriMapsInfo xmlns="ESRI.ArcGIS.Mapping.OfficeIntegration.PowerPointInfo">
  <Version>Version1</Version>
  <RequiresSignIn>False</RequiresSignIn>
</EsriMapsInfo>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EsriMapsInfo xmlns="ESRI.ArcGIS.Mapping.OfficeIntegration.PowerPointInfo">
  <Version>Version1</Version>
  <RequiresSignIn>False</RequiresSignIn>
</EsriMapsInfo>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10.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11.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12.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13.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14.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15.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16.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17.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18.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19.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2.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20.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21.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22.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23.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24.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25.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6.xml><?xml version="1.0" encoding="utf-8"?>
<ds:datastoreItem xmlns:ds="http://schemas.openxmlformats.org/officeDocument/2006/customXml" ds:itemID="{B0302D17-5923-4CC0-9EB4-0E57930F5A8E}">
  <ds:schemaRefs>
    <ds:schemaRef ds:uri="ESRI.ArcGIS.Mapping.OfficeIntegration.PowerPointInfo"/>
  </ds:schemaRefs>
</ds:datastoreItem>
</file>

<file path=customXml/itemProps27.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28.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29.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3.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30.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31.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32.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33.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4.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35.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36.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37.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38.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39.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4.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40.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41.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42.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43.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44.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45.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46.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47.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48.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49.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5.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50.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51.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52.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53.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54.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55.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56.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7.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58.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59.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6.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7.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8.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9.xml><?xml version="1.0" encoding="utf-8"?>
<ds:datastoreItem xmlns:ds="http://schemas.openxmlformats.org/officeDocument/2006/customXml" ds:itemID="{096117C4-1661-4D3B-B9F6-BC19E0F3E90B}">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4152</Words>
  <Application>Microsoft Office PowerPoint</Application>
  <PresentationFormat>Widescreen</PresentationFormat>
  <Paragraphs>805</Paragraphs>
  <Slides>38</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ＭＳ Ｐゴシック</vt:lpstr>
      <vt:lpstr>Arial</vt:lpstr>
      <vt:lpstr>Avenir LT Std 55 Roman</vt:lpstr>
      <vt:lpstr>AvenirNext LT Pro Demi</vt:lpstr>
      <vt:lpstr>AvenirNext LT Pro Thin</vt:lpstr>
      <vt:lpstr>Calibri</vt:lpstr>
      <vt:lpstr>Consolas</vt:lpstr>
      <vt:lpstr>Georgia</vt:lpstr>
      <vt:lpstr>Lucida Grande</vt:lpstr>
      <vt:lpstr>Times New Roman</vt:lpstr>
      <vt:lpstr>Esri_Corporate_Template-Dark</vt:lpstr>
      <vt:lpstr>ArcGIS API for JavaScript: Using Arcade with your Apps</vt:lpstr>
      <vt:lpstr>Thank You to Our Generous Sponsor</vt:lpstr>
      <vt:lpstr>Session Goals</vt:lpstr>
      <vt:lpstr>PowerPoint Presentation</vt:lpstr>
      <vt:lpstr>Arcade Purpose</vt:lpstr>
      <vt:lpstr>Hello World</vt:lpstr>
      <vt:lpstr>PowerPoint Presentation</vt:lpstr>
      <vt:lpstr>PowerPoint Presentation</vt:lpstr>
      <vt:lpstr>ArcGIS: Make, Share, Anywhere</vt:lpstr>
      <vt:lpstr>ArcGIS Environments and Platforms </vt:lpstr>
      <vt:lpstr>ArcGIS: Make, Share, Anywhere - Challenges</vt:lpstr>
      <vt:lpstr>Arcade Goals</vt:lpstr>
      <vt:lpstr>PowerPoint Presentation</vt:lpstr>
      <vt:lpstr>Arcade Example</vt:lpstr>
      <vt:lpstr>Language Overview</vt:lpstr>
      <vt:lpstr>Arcade : Language Features</vt:lpstr>
      <vt:lpstr>Implicit Returns</vt:lpstr>
      <vt:lpstr>Case Insensitive</vt:lpstr>
      <vt:lpstr>Functions</vt:lpstr>
      <vt:lpstr>Global Variables and Profiles</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3.22</vt:lpstr>
      <vt:lpstr>Practicalities:   Scripts in Script</vt:lpstr>
      <vt:lpstr>Demos</vt:lpstr>
      <vt:lpstr>Arcade Interpreter : Inside of JS App using Arcade</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2017-10-20T15:16:34Z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